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292" r:id="rId5"/>
    <p:sldId id="275" r:id="rId6"/>
    <p:sldId id="276" r:id="rId7"/>
    <p:sldId id="277" r:id="rId8"/>
    <p:sldId id="295" r:id="rId9"/>
    <p:sldId id="278" r:id="rId10"/>
    <p:sldId id="279" r:id="rId11"/>
    <p:sldId id="296" r:id="rId12"/>
    <p:sldId id="293" r:id="rId13"/>
    <p:sldId id="294" r:id="rId14"/>
    <p:sldId id="297" r:id="rId15"/>
    <p:sldId id="298" r:id="rId16"/>
    <p:sldId id="281" r:id="rId17"/>
    <p:sldId id="301" r:id="rId18"/>
    <p:sldId id="288" r:id="rId19"/>
    <p:sldId id="289"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8F6F5"/>
    <a:srgbClr val="446992"/>
    <a:srgbClr val="AEC2D8"/>
    <a:srgbClr val="98432A"/>
    <a:srgbClr val="D84400"/>
    <a:srgbClr val="44678D"/>
    <a:srgbClr val="263E5A"/>
    <a:srgbClr val="D6E0EB"/>
    <a:srgbClr val="728DAB"/>
    <a:srgbClr val="C9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5634"/>
  </p:normalViewPr>
  <p:slideViewPr>
    <p:cSldViewPr snapToGrid="0" showGuides="1">
      <p:cViewPr>
        <p:scale>
          <a:sx n="70" d="100"/>
          <a:sy n="70" d="100"/>
        </p:scale>
        <p:origin x="738" y="96"/>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2/9/2023</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2023/2/9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5</a:t>
            </a:fld>
            <a:endParaRPr lang="zh-CN" altLang="en-US"/>
          </a:p>
        </p:txBody>
      </p:sp>
    </p:spTree>
    <p:extLst>
      <p:ext uri="{BB962C8B-B14F-4D97-AF65-F5344CB8AC3E}">
        <p14:creationId xmlns:p14="http://schemas.microsoft.com/office/powerpoint/2010/main" val="2424331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7</a:t>
            </a:fld>
            <a:endParaRPr lang="zh-CN" altLang="en-US"/>
          </a:p>
        </p:txBody>
      </p:sp>
    </p:spTree>
    <p:extLst>
      <p:ext uri="{BB962C8B-B14F-4D97-AF65-F5344CB8AC3E}">
        <p14:creationId xmlns:p14="http://schemas.microsoft.com/office/powerpoint/2010/main" val="2880906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8</a:t>
            </a:fld>
            <a:endParaRPr lang="zh-CN" altLang="en-US"/>
          </a:p>
        </p:txBody>
      </p:sp>
    </p:spTree>
    <p:extLst>
      <p:ext uri="{BB962C8B-B14F-4D97-AF65-F5344CB8AC3E}">
        <p14:creationId xmlns:p14="http://schemas.microsoft.com/office/powerpoint/2010/main" val="3712838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13</a:t>
            </a:fld>
            <a:endParaRPr lang="zh-CN" altLang="en-US"/>
          </a:p>
        </p:txBody>
      </p:sp>
    </p:spTree>
    <p:extLst>
      <p:ext uri="{BB962C8B-B14F-4D97-AF65-F5344CB8AC3E}">
        <p14:creationId xmlns:p14="http://schemas.microsoft.com/office/powerpoint/2010/main" val="1077465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14</a:t>
            </a:fld>
            <a:endParaRPr lang="zh-CN" altLang="en-US"/>
          </a:p>
        </p:txBody>
      </p:sp>
    </p:spTree>
    <p:extLst>
      <p:ext uri="{BB962C8B-B14F-4D97-AF65-F5344CB8AC3E}">
        <p14:creationId xmlns:p14="http://schemas.microsoft.com/office/powerpoint/2010/main" val="1165311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g"/><Relationship Id="rId1" Type="http://schemas.openxmlformats.org/officeDocument/2006/relationships/slideLayout" Target="../slideLayouts/slideLayout16.xml"/><Relationship Id="rId5" Type="http://schemas.openxmlformats.org/officeDocument/2006/relationships/image" Target="../media/image19.jp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564708" y="2172848"/>
            <a:ext cx="5603585" cy="2512303"/>
          </a:xfrm>
        </p:spPr>
        <p:txBody>
          <a:bodyPr/>
          <a:lstStyle/>
          <a:p>
            <a:r>
              <a:rPr lang="en-US" sz="3600" dirty="0"/>
              <a:t>ONLINE CLEARANCE SYSTEM FOR GRADUATING STUDENT</a:t>
            </a:r>
            <a:endParaRPr lang="en-NG" sz="3600"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564708" y="4157574"/>
            <a:ext cx="6531542" cy="760288"/>
          </a:xfrm>
        </p:spPr>
        <p:txBody>
          <a:bodyPr/>
          <a:lstStyle/>
          <a:p>
            <a:pPr>
              <a:spcAft>
                <a:spcPts val="1460"/>
              </a:spcAft>
            </a:pPr>
            <a:r>
              <a:rPr lang="en-US" b="1" dirty="0">
                <a:solidFill>
                  <a:srgbClr val="000000"/>
                </a:solidFill>
                <a:latin typeface="Calibri" panose="020F0502020204030204" pitchFamily="34" charset="0"/>
                <a:ea typeface="Calibri" panose="020F0502020204030204" pitchFamily="34" charset="0"/>
                <a:cs typeface="Arial" panose="020B0604020202020204" pitchFamily="34" charset="0"/>
              </a:rPr>
              <a:t>PREPARED BY: GIFT EMERALD ONYI (CST20HND0389)</a:t>
            </a:r>
          </a:p>
          <a:p>
            <a:pPr>
              <a:spcAft>
                <a:spcPts val="1460"/>
              </a:spcAft>
            </a:pPr>
            <a:r>
              <a:rPr lang="en-US" b="1" dirty="0">
                <a:solidFill>
                  <a:srgbClr val="000000"/>
                </a:solidFill>
                <a:latin typeface="Calibri" panose="020F0502020204030204" pitchFamily="34" charset="0"/>
                <a:ea typeface="Calibri" panose="020F0502020204030204" pitchFamily="34" charset="0"/>
                <a:cs typeface="Arial" panose="020B0604020202020204" pitchFamily="34" charset="0"/>
              </a:rPr>
              <a:t>SUPERVISED BY: MR. DR. OBASAN ADEBOLA OLUKAYODE</a:t>
            </a:r>
          </a:p>
        </p:txBody>
      </p:sp>
      <p:pic>
        <p:nvPicPr>
          <p:cNvPr id="18" name="Picture Placeholder 17">
            <a:extLst>
              <a:ext uri="{FF2B5EF4-FFF2-40B4-BE49-F238E27FC236}">
                <a16:creationId xmlns:a16="http://schemas.microsoft.com/office/drawing/2014/main" id="{21B6588D-44A6-42CD-9E63-6E7683F21F25}"/>
              </a:ext>
            </a:extLst>
          </p:cNvPr>
          <p:cNvPicPr>
            <a:picLocks noGrp="1" noChangeAspect="1"/>
          </p:cNvPicPr>
          <p:nvPr>
            <p:ph type="pic" sz="quarter" idx="47"/>
          </p:nvPr>
        </p:nvPicPr>
        <p:blipFill>
          <a:blip r:embed="rId2"/>
          <a:srcRect t="7199" b="7199"/>
          <a:stretch>
            <a:fillRect/>
          </a:stretch>
        </p:blipFill>
        <p:spPr>
          <a:xfrm>
            <a:off x="7172518" y="838985"/>
            <a:ext cx="4405503" cy="5066346"/>
          </a:xfrm>
          <a:ln>
            <a:solidFill>
              <a:srgbClr val="002060"/>
            </a:solidFill>
          </a:ln>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a:xfrm>
            <a:off x="6633789" y="6297885"/>
            <a:ext cx="3206626" cy="352549"/>
          </a:xfrm>
        </p:spPr>
        <p:txBody>
          <a:bodyPr/>
          <a:lstStyle/>
          <a:p>
            <a:pPr algn="ctr"/>
            <a:r>
              <a:rPr lang="en-US" sz="2000" b="1" dirty="0"/>
              <a:t>System Use Case Diagram</a:t>
            </a:r>
            <a:endParaRPr lang="en-US" sz="2000" dirty="0"/>
          </a:p>
          <a:p>
            <a:pPr algn="ctr"/>
            <a:endParaRPr lang="en-US" sz="2000" dirty="0"/>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10</a:t>
            </a:fld>
            <a:endParaRPr lang="en-US" altLang="zh-CN" noProof="0" dirty="0"/>
          </a:p>
        </p:txBody>
      </p:sp>
      <p:sp>
        <p:nvSpPr>
          <p:cNvPr id="7" name="Title 59">
            <a:extLst>
              <a:ext uri="{FF2B5EF4-FFF2-40B4-BE49-F238E27FC236}">
                <a16:creationId xmlns:a16="http://schemas.microsoft.com/office/drawing/2014/main" id="{6A183BA9-48EA-42A6-B34C-3A61515A11CC}"/>
              </a:ext>
            </a:extLst>
          </p:cNvPr>
          <p:cNvSpPr txBox="1">
            <a:spLocks/>
          </p:cNvSpPr>
          <p:nvPr/>
        </p:nvSpPr>
        <p:spPr>
          <a:xfrm>
            <a:off x="5065972" y="232536"/>
            <a:ext cx="6599429" cy="64036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2700" b="1" kern="1200">
                <a:solidFill>
                  <a:schemeClr val="accent6"/>
                </a:solidFill>
                <a:latin typeface="+mn-lt"/>
                <a:ea typeface="+mj-ea"/>
                <a:cs typeface="+mj-cs"/>
              </a:defRPr>
            </a:lvl1pPr>
          </a:lstStyle>
          <a:p>
            <a:r>
              <a:rPr lang="en-US" sz="3200" dirty="0"/>
              <a:t>System Modeling (Use Case Diagram)</a:t>
            </a:r>
          </a:p>
        </p:txBody>
      </p:sp>
      <p:pic>
        <p:nvPicPr>
          <p:cNvPr id="2" name="Content Placeholder 4">
            <a:extLst>
              <a:ext uri="{FF2B5EF4-FFF2-40B4-BE49-F238E27FC236}">
                <a16:creationId xmlns:a16="http://schemas.microsoft.com/office/drawing/2014/main" id="{8E2343CD-BF39-46FD-84AC-25550001EEF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72584" y="987014"/>
            <a:ext cx="5498504" cy="5230906"/>
          </a:xfrm>
          <a:prstGeom prst="rect">
            <a:avLst/>
          </a:prstGeom>
          <a:noFill/>
          <a:ln>
            <a:noFill/>
          </a:ln>
        </p:spPr>
      </p:pic>
    </p:spTree>
    <p:extLst>
      <p:ext uri="{BB962C8B-B14F-4D97-AF65-F5344CB8AC3E}">
        <p14:creationId xmlns:p14="http://schemas.microsoft.com/office/powerpoint/2010/main" val="32955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a:xfrm>
            <a:off x="4492686" y="6400164"/>
            <a:ext cx="3206626" cy="352549"/>
          </a:xfrm>
        </p:spPr>
        <p:txBody>
          <a:bodyPr/>
          <a:lstStyle/>
          <a:p>
            <a:pPr algn="ctr"/>
            <a:r>
              <a:rPr lang="en-US" sz="1600" b="1" dirty="0"/>
              <a:t>System Class Diagram</a:t>
            </a:r>
            <a:endParaRPr lang="en-US" sz="2400" dirty="0"/>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11</a:t>
            </a:fld>
            <a:endParaRPr lang="en-US" altLang="zh-CN" noProof="0" dirty="0"/>
          </a:p>
        </p:txBody>
      </p:sp>
      <p:sp>
        <p:nvSpPr>
          <p:cNvPr id="7" name="Title 59">
            <a:extLst>
              <a:ext uri="{FF2B5EF4-FFF2-40B4-BE49-F238E27FC236}">
                <a16:creationId xmlns:a16="http://schemas.microsoft.com/office/drawing/2014/main" id="{6A183BA9-48EA-42A6-B34C-3A61515A11CC}"/>
              </a:ext>
            </a:extLst>
          </p:cNvPr>
          <p:cNvSpPr txBox="1">
            <a:spLocks/>
          </p:cNvSpPr>
          <p:nvPr/>
        </p:nvSpPr>
        <p:spPr>
          <a:xfrm>
            <a:off x="2796285" y="105287"/>
            <a:ext cx="6599429" cy="64036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2700" b="1" kern="1200">
                <a:solidFill>
                  <a:schemeClr val="accent6"/>
                </a:solidFill>
                <a:latin typeface="+mn-lt"/>
                <a:ea typeface="+mj-ea"/>
                <a:cs typeface="+mj-cs"/>
              </a:defRPr>
            </a:lvl1pPr>
          </a:lstStyle>
          <a:p>
            <a:r>
              <a:rPr lang="en-US" sz="3200" dirty="0"/>
              <a:t>System Modeling (Class Diagram)</a:t>
            </a:r>
          </a:p>
        </p:txBody>
      </p:sp>
      <p:pic>
        <p:nvPicPr>
          <p:cNvPr id="2" name="Content Placeholder 4">
            <a:extLst>
              <a:ext uri="{FF2B5EF4-FFF2-40B4-BE49-F238E27FC236}">
                <a16:creationId xmlns:a16="http://schemas.microsoft.com/office/drawing/2014/main" id="{3D62F998-C7CF-895C-BFFA-CE648F4DE22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36358" y="899380"/>
            <a:ext cx="7119283" cy="5456970"/>
          </a:xfrm>
          <a:prstGeom prst="rect">
            <a:avLst/>
          </a:prstGeom>
          <a:noFill/>
          <a:ln>
            <a:noFill/>
          </a:ln>
        </p:spPr>
      </p:pic>
    </p:spTree>
    <p:extLst>
      <p:ext uri="{BB962C8B-B14F-4D97-AF65-F5344CB8AC3E}">
        <p14:creationId xmlns:p14="http://schemas.microsoft.com/office/powerpoint/2010/main" val="6896985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12</a:t>
            </a:fld>
            <a:endParaRPr lang="en-US" altLang="zh-CN" noProof="0" dirty="0"/>
          </a:p>
        </p:txBody>
      </p:sp>
      <p:sp>
        <p:nvSpPr>
          <p:cNvPr id="7" name="Title 59">
            <a:extLst>
              <a:ext uri="{FF2B5EF4-FFF2-40B4-BE49-F238E27FC236}">
                <a16:creationId xmlns:a16="http://schemas.microsoft.com/office/drawing/2014/main" id="{6A183BA9-48EA-42A6-B34C-3A61515A11CC}"/>
              </a:ext>
            </a:extLst>
          </p:cNvPr>
          <p:cNvSpPr txBox="1">
            <a:spLocks/>
          </p:cNvSpPr>
          <p:nvPr/>
        </p:nvSpPr>
        <p:spPr>
          <a:xfrm>
            <a:off x="2790228" y="-23517"/>
            <a:ext cx="6599429" cy="64036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2700" b="1" kern="1200">
                <a:solidFill>
                  <a:schemeClr val="accent6"/>
                </a:solidFill>
                <a:latin typeface="+mn-lt"/>
                <a:ea typeface="+mj-ea"/>
                <a:cs typeface="+mj-cs"/>
              </a:defRPr>
            </a:lvl1pPr>
          </a:lstStyle>
          <a:p>
            <a:r>
              <a:rPr lang="en-US" sz="3200" dirty="0"/>
              <a:t>System Modeling (Activity Diagram)</a:t>
            </a:r>
          </a:p>
        </p:txBody>
      </p:sp>
      <p:sp>
        <p:nvSpPr>
          <p:cNvPr id="14" name="Text Placeholder 10">
            <a:extLst>
              <a:ext uri="{FF2B5EF4-FFF2-40B4-BE49-F238E27FC236}">
                <a16:creationId xmlns:a16="http://schemas.microsoft.com/office/drawing/2014/main" id="{7B90F7D1-0022-469A-B2FF-F49859779073}"/>
              </a:ext>
            </a:extLst>
          </p:cNvPr>
          <p:cNvSpPr txBox="1">
            <a:spLocks/>
          </p:cNvSpPr>
          <p:nvPr/>
        </p:nvSpPr>
        <p:spPr>
          <a:xfrm>
            <a:off x="2722700" y="6271733"/>
            <a:ext cx="2600325" cy="36512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dirty="0"/>
              <a:t>User Login Activity</a:t>
            </a:r>
            <a:endParaRPr lang="en-US" sz="2400" dirty="0"/>
          </a:p>
        </p:txBody>
      </p:sp>
      <p:sp>
        <p:nvSpPr>
          <p:cNvPr id="16" name="Text Placeholder 10">
            <a:extLst>
              <a:ext uri="{FF2B5EF4-FFF2-40B4-BE49-F238E27FC236}">
                <a16:creationId xmlns:a16="http://schemas.microsoft.com/office/drawing/2014/main" id="{0663F96B-C0D4-4415-8C26-3C0F4233B453}"/>
              </a:ext>
            </a:extLst>
          </p:cNvPr>
          <p:cNvSpPr txBox="1">
            <a:spLocks/>
          </p:cNvSpPr>
          <p:nvPr/>
        </p:nvSpPr>
        <p:spPr>
          <a:xfrm>
            <a:off x="6117221" y="6271733"/>
            <a:ext cx="2600325" cy="36512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dirty="0"/>
              <a:t>Clearance Status Activity</a:t>
            </a:r>
            <a:endParaRPr lang="en-US" sz="2400" dirty="0"/>
          </a:p>
        </p:txBody>
      </p:sp>
      <p:pic>
        <p:nvPicPr>
          <p:cNvPr id="2" name="Picture 1">
            <a:extLst>
              <a:ext uri="{FF2B5EF4-FFF2-40B4-BE49-F238E27FC236}">
                <a16:creationId xmlns:a16="http://schemas.microsoft.com/office/drawing/2014/main" id="{B5AEC532-8FE0-B27D-8AFF-570933C60E4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790228" y="851183"/>
            <a:ext cx="2532797" cy="4873247"/>
          </a:xfrm>
          <a:prstGeom prst="rect">
            <a:avLst/>
          </a:prstGeom>
          <a:noFill/>
          <a:ln>
            <a:noFill/>
          </a:ln>
        </p:spPr>
      </p:pic>
      <p:pic>
        <p:nvPicPr>
          <p:cNvPr id="3" name="Content Placeholder 5">
            <a:extLst>
              <a:ext uri="{FF2B5EF4-FFF2-40B4-BE49-F238E27FC236}">
                <a16:creationId xmlns:a16="http://schemas.microsoft.com/office/drawing/2014/main" id="{BCBE517E-63AA-009B-0167-DBAD2EB895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13082" y="527562"/>
            <a:ext cx="2634503" cy="5633785"/>
          </a:xfrm>
          <a:prstGeom prst="rect">
            <a:avLst/>
          </a:prstGeom>
          <a:noFill/>
          <a:ln>
            <a:noFill/>
          </a:ln>
        </p:spPr>
      </p:pic>
    </p:spTree>
    <p:extLst>
      <p:ext uri="{BB962C8B-B14F-4D97-AF65-F5344CB8AC3E}">
        <p14:creationId xmlns:p14="http://schemas.microsoft.com/office/powerpoint/2010/main" val="1818163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446CC6CC-33D7-4181-9969-72896FDB1901}"/>
              </a:ext>
            </a:extLst>
          </p:cNvPr>
          <p:cNvSpPr>
            <a:spLocks noGrp="1"/>
          </p:cNvSpPr>
          <p:nvPr>
            <p:ph type="title"/>
          </p:nvPr>
        </p:nvSpPr>
        <p:spPr>
          <a:xfrm>
            <a:off x="1549585" y="246592"/>
            <a:ext cx="8884024" cy="662782"/>
          </a:xfrm>
        </p:spPr>
        <p:txBody>
          <a:bodyPr/>
          <a:lstStyle/>
          <a:p>
            <a:r>
              <a:rPr lang="en-US" sz="4000" dirty="0"/>
              <a:t>Proposed Interface Design</a:t>
            </a:r>
          </a:p>
        </p:txBody>
      </p:sp>
      <p:sp>
        <p:nvSpPr>
          <p:cNvPr id="7" name="Slide Number Placeholder 6">
            <a:extLst>
              <a:ext uri="{FF2B5EF4-FFF2-40B4-BE49-F238E27FC236}">
                <a16:creationId xmlns:a16="http://schemas.microsoft.com/office/drawing/2014/main" id="{7930A8DD-65EB-D1E9-81DF-DAAA9451B1A9}"/>
              </a:ext>
            </a:extLst>
          </p:cNvPr>
          <p:cNvSpPr>
            <a:spLocks noGrp="1"/>
          </p:cNvSpPr>
          <p:nvPr>
            <p:ph type="sldNum" sz="quarter" idx="59"/>
          </p:nvPr>
        </p:nvSpPr>
        <p:spPr/>
        <p:txBody>
          <a:bodyPr/>
          <a:lstStyle/>
          <a:p>
            <a:fld id="{47FEACEE-25B4-4A2D-B147-27296E36371D}" type="slidenum">
              <a:rPr lang="en-US" altLang="zh-CN" smtClean="0"/>
              <a:pPr/>
              <a:t>13</a:t>
            </a:fld>
            <a:endParaRPr lang="en-US" altLang="zh-CN" dirty="0"/>
          </a:p>
        </p:txBody>
      </p:sp>
      <p:sp>
        <p:nvSpPr>
          <p:cNvPr id="9" name="Text Placeholder 10">
            <a:extLst>
              <a:ext uri="{FF2B5EF4-FFF2-40B4-BE49-F238E27FC236}">
                <a16:creationId xmlns:a16="http://schemas.microsoft.com/office/drawing/2014/main" id="{7219BF7F-8BD5-4997-AE78-5FD5AAAF5149}"/>
              </a:ext>
            </a:extLst>
          </p:cNvPr>
          <p:cNvSpPr txBox="1">
            <a:spLocks/>
          </p:cNvSpPr>
          <p:nvPr/>
        </p:nvSpPr>
        <p:spPr>
          <a:xfrm>
            <a:off x="4043526" y="5865371"/>
            <a:ext cx="3206626" cy="3525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b="1" dirty="0"/>
              <a:t>Homepage</a:t>
            </a:r>
            <a:endParaRPr lang="en-US" sz="2400" dirty="0"/>
          </a:p>
        </p:txBody>
      </p:sp>
      <p:pic>
        <p:nvPicPr>
          <p:cNvPr id="2" name="Content Placeholder 4">
            <a:extLst>
              <a:ext uri="{FF2B5EF4-FFF2-40B4-BE49-F238E27FC236}">
                <a16:creationId xmlns:a16="http://schemas.microsoft.com/office/drawing/2014/main" id="{E07EBFA4-8AA1-EFD3-AF07-26EF033ADCE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2234" y="991426"/>
            <a:ext cx="8489210" cy="4642400"/>
          </a:xfrm>
          <a:prstGeom prst="rect">
            <a:avLst/>
          </a:prstGeom>
          <a:noFill/>
          <a:ln>
            <a:noFill/>
          </a:ln>
        </p:spPr>
      </p:pic>
    </p:spTree>
    <p:extLst>
      <p:ext uri="{BB962C8B-B14F-4D97-AF65-F5344CB8AC3E}">
        <p14:creationId xmlns:p14="http://schemas.microsoft.com/office/powerpoint/2010/main" val="2107888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446CC6CC-33D7-4181-9969-72896FDB1901}"/>
              </a:ext>
            </a:extLst>
          </p:cNvPr>
          <p:cNvSpPr>
            <a:spLocks noGrp="1"/>
          </p:cNvSpPr>
          <p:nvPr>
            <p:ph type="title"/>
          </p:nvPr>
        </p:nvSpPr>
        <p:spPr>
          <a:xfrm>
            <a:off x="1549585" y="246592"/>
            <a:ext cx="8884024" cy="662782"/>
          </a:xfrm>
        </p:spPr>
        <p:txBody>
          <a:bodyPr/>
          <a:lstStyle/>
          <a:p>
            <a:r>
              <a:rPr lang="en-US" sz="4000" dirty="0"/>
              <a:t>Proposed Interface Design</a:t>
            </a:r>
          </a:p>
        </p:txBody>
      </p:sp>
      <p:sp>
        <p:nvSpPr>
          <p:cNvPr id="7" name="Slide Number Placeholder 6">
            <a:extLst>
              <a:ext uri="{FF2B5EF4-FFF2-40B4-BE49-F238E27FC236}">
                <a16:creationId xmlns:a16="http://schemas.microsoft.com/office/drawing/2014/main" id="{7930A8DD-65EB-D1E9-81DF-DAAA9451B1A9}"/>
              </a:ext>
            </a:extLst>
          </p:cNvPr>
          <p:cNvSpPr>
            <a:spLocks noGrp="1"/>
          </p:cNvSpPr>
          <p:nvPr>
            <p:ph type="sldNum" sz="quarter" idx="59"/>
          </p:nvPr>
        </p:nvSpPr>
        <p:spPr/>
        <p:txBody>
          <a:bodyPr/>
          <a:lstStyle/>
          <a:p>
            <a:fld id="{47FEACEE-25B4-4A2D-B147-27296E36371D}" type="slidenum">
              <a:rPr lang="en-US" altLang="zh-CN" smtClean="0"/>
              <a:pPr/>
              <a:t>14</a:t>
            </a:fld>
            <a:endParaRPr lang="en-US" altLang="zh-CN" dirty="0"/>
          </a:p>
        </p:txBody>
      </p:sp>
      <p:sp>
        <p:nvSpPr>
          <p:cNvPr id="42" name="Text Placeholder 10">
            <a:extLst>
              <a:ext uri="{FF2B5EF4-FFF2-40B4-BE49-F238E27FC236}">
                <a16:creationId xmlns:a16="http://schemas.microsoft.com/office/drawing/2014/main" id="{F4D1D535-70E3-435F-89AA-793A9E17D430}"/>
              </a:ext>
            </a:extLst>
          </p:cNvPr>
          <p:cNvSpPr txBox="1">
            <a:spLocks/>
          </p:cNvSpPr>
          <p:nvPr/>
        </p:nvSpPr>
        <p:spPr>
          <a:xfrm>
            <a:off x="8216839" y="5715879"/>
            <a:ext cx="3206626" cy="3525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b="1" dirty="0"/>
              <a:t>Login Form</a:t>
            </a:r>
            <a:endParaRPr lang="en-US" sz="2400" dirty="0"/>
          </a:p>
        </p:txBody>
      </p:sp>
      <p:sp>
        <p:nvSpPr>
          <p:cNvPr id="9" name="Text Placeholder 10">
            <a:extLst>
              <a:ext uri="{FF2B5EF4-FFF2-40B4-BE49-F238E27FC236}">
                <a16:creationId xmlns:a16="http://schemas.microsoft.com/office/drawing/2014/main" id="{7219BF7F-8BD5-4997-AE78-5FD5AAAF5149}"/>
              </a:ext>
            </a:extLst>
          </p:cNvPr>
          <p:cNvSpPr txBox="1">
            <a:spLocks/>
          </p:cNvSpPr>
          <p:nvPr/>
        </p:nvSpPr>
        <p:spPr>
          <a:xfrm>
            <a:off x="2173316" y="5715878"/>
            <a:ext cx="3603691" cy="3525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b="1" dirty="0"/>
              <a:t>Clearance Status Page</a:t>
            </a:r>
            <a:endParaRPr lang="en-US" sz="2400" dirty="0"/>
          </a:p>
        </p:txBody>
      </p:sp>
      <p:pic>
        <p:nvPicPr>
          <p:cNvPr id="2" name="Content Placeholder 4">
            <a:extLst>
              <a:ext uri="{FF2B5EF4-FFF2-40B4-BE49-F238E27FC236}">
                <a16:creationId xmlns:a16="http://schemas.microsoft.com/office/drawing/2014/main" id="{0FAB42CA-F676-3F39-C333-FDD356967C4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8754" y="1120983"/>
            <a:ext cx="7201644" cy="4383287"/>
          </a:xfrm>
          <a:prstGeom prst="rect">
            <a:avLst/>
          </a:prstGeom>
          <a:noFill/>
          <a:ln>
            <a:noFill/>
          </a:ln>
        </p:spPr>
      </p:pic>
      <p:pic>
        <p:nvPicPr>
          <p:cNvPr id="3" name="Picture 2">
            <a:extLst>
              <a:ext uri="{FF2B5EF4-FFF2-40B4-BE49-F238E27FC236}">
                <a16:creationId xmlns:a16="http://schemas.microsoft.com/office/drawing/2014/main" id="{5C3BF631-9E0D-C32E-FB6E-1BAF17213002}"/>
              </a:ext>
            </a:extLst>
          </p:cNvPr>
          <p:cNvPicPr>
            <a:picLocks noChangeAspect="1"/>
          </p:cNvPicPr>
          <p:nvPr/>
        </p:nvPicPr>
        <p:blipFill>
          <a:blip r:embed="rId4"/>
          <a:stretch>
            <a:fillRect/>
          </a:stretch>
        </p:blipFill>
        <p:spPr>
          <a:xfrm>
            <a:off x="7972425" y="1057171"/>
            <a:ext cx="3518314" cy="4343701"/>
          </a:xfrm>
          <a:prstGeom prst="rect">
            <a:avLst/>
          </a:prstGeom>
        </p:spPr>
      </p:pic>
    </p:spTree>
    <p:extLst>
      <p:ext uri="{BB962C8B-B14F-4D97-AF65-F5344CB8AC3E}">
        <p14:creationId xmlns:p14="http://schemas.microsoft.com/office/powerpoint/2010/main" val="669871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449970" y="453551"/>
            <a:ext cx="3584148" cy="1325563"/>
          </a:xfrm>
        </p:spPr>
        <p:txBody>
          <a:bodyPr/>
          <a:lstStyle/>
          <a:p>
            <a:r>
              <a:rPr lang="en-US" altLang="zh-CN" dirty="0"/>
              <a:t>Summary</a:t>
            </a:r>
            <a:endParaRPr lang="en-US" dirty="0"/>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484631" y="1222613"/>
            <a:ext cx="6019633" cy="3335939"/>
          </a:xfrm>
        </p:spPr>
        <p:txBody>
          <a:bodyPr/>
          <a:lstStyle/>
          <a:p>
            <a:pPr algn="just"/>
            <a:r>
              <a:rPr lang="en-US" sz="2000" dirty="0"/>
              <a:t>This research work would include an investigation of the current methods used in clearance, and an evaluation of the feasibility and potential benefits of implementing an online clearance system. The research work will only be cleared for graduating students and not for departmental clearance</a:t>
            </a:r>
          </a:p>
        </p:txBody>
      </p:sp>
      <p:pic>
        <p:nvPicPr>
          <p:cNvPr id="39" name="图片占位符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p:txBody>
          <a:bodyPr/>
          <a:lstStyle/>
          <a:p>
            <a:fld id="{47FEACEE-25B4-4A2D-B147-27296E36371D}" type="slidenum">
              <a:rPr lang="en-US" altLang="zh-CN" smtClean="0"/>
              <a:pPr/>
              <a:t>15</a:t>
            </a:fld>
            <a:endParaRPr lang="en-US" altLang="zh-CN" dirty="0"/>
          </a:p>
        </p:txBody>
      </p:sp>
      <p:pic>
        <p:nvPicPr>
          <p:cNvPr id="17" name="Picture Placeholder 16">
            <a:extLst>
              <a:ext uri="{FF2B5EF4-FFF2-40B4-BE49-F238E27FC236}">
                <a16:creationId xmlns:a16="http://schemas.microsoft.com/office/drawing/2014/main" id="{9E1F8ECC-DAAC-43A5-9EE0-3EA010912F6D}"/>
              </a:ext>
            </a:extLst>
          </p:cNvPr>
          <p:cNvPicPr>
            <a:picLocks noGrp="1" noChangeAspect="1"/>
          </p:cNvPicPr>
          <p:nvPr>
            <p:ph type="pic" sz="quarter" idx="48"/>
          </p:nvPr>
        </p:nvPicPr>
        <p:blipFill rotWithShape="1">
          <a:blip r:embed="rId3"/>
          <a:srcRect l="12925" t="87" r="18371" b="-87"/>
          <a:stretch/>
        </p:blipFill>
        <p:spPr>
          <a:xfrm>
            <a:off x="7493157" y="529148"/>
            <a:ext cx="4248873" cy="4731130"/>
          </a:xfrm>
        </p:spPr>
      </p:pic>
      <p:sp>
        <p:nvSpPr>
          <p:cNvPr id="2" name="Footer Placeholder 3">
            <a:extLst>
              <a:ext uri="{FF2B5EF4-FFF2-40B4-BE49-F238E27FC236}">
                <a16:creationId xmlns:a16="http://schemas.microsoft.com/office/drawing/2014/main" id="{F1D9F5D8-E369-63D0-777C-AA2B0F90884E}"/>
              </a:ext>
            </a:extLst>
          </p:cNvPr>
          <p:cNvSpPr txBox="1">
            <a:spLocks/>
          </p:cNvSpPr>
          <p:nvPr/>
        </p:nvSpPr>
        <p:spPr>
          <a:xfrm>
            <a:off x="484632" y="6217920"/>
            <a:ext cx="5206305"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t>ONLINE CLEARANCE SYSTEM FOR GRADUATING STUDENT</a:t>
            </a:r>
            <a:endParaRPr lang="en-US" dirty="0"/>
          </a:p>
        </p:txBody>
      </p:sp>
    </p:spTree>
    <p:extLst>
      <p:ext uri="{BB962C8B-B14F-4D97-AF65-F5344CB8AC3E}">
        <p14:creationId xmlns:p14="http://schemas.microsoft.com/office/powerpoint/2010/main" val="4157533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5414439" y="1660851"/>
            <a:ext cx="5626350" cy="1916067"/>
          </a:xfrm>
        </p:spPr>
        <p:txBody>
          <a:bodyPr/>
          <a:lstStyle/>
          <a:p>
            <a:r>
              <a:rPr lang="en-US" sz="7200" dirty="0"/>
              <a:t>Thank you</a:t>
            </a:r>
          </a:p>
        </p:txBody>
      </p:sp>
      <p:pic>
        <p:nvPicPr>
          <p:cNvPr id="6" name="Picture Placeholder 5">
            <a:extLst>
              <a:ext uri="{FF2B5EF4-FFF2-40B4-BE49-F238E27FC236}">
                <a16:creationId xmlns:a16="http://schemas.microsoft.com/office/drawing/2014/main" id="{D1EA538E-38C5-4190-86DA-91C3F2191D4F}"/>
              </a:ext>
            </a:extLst>
          </p:cNvPr>
          <p:cNvPicPr>
            <a:picLocks noGrp="1" noChangeAspect="1"/>
          </p:cNvPicPr>
          <p:nvPr>
            <p:ph type="pic" sz="quarter" idx="49"/>
          </p:nvPr>
        </p:nvPicPr>
        <p:blipFill>
          <a:blip r:embed="rId2"/>
          <a:srcRect t="17290" b="17290"/>
          <a:stretch>
            <a:fillRect/>
          </a:stretch>
        </p:blipFill>
        <p:spPr/>
      </p:pic>
      <p:pic>
        <p:nvPicPr>
          <p:cNvPr id="11" name="Picture Placeholder 10">
            <a:extLst>
              <a:ext uri="{FF2B5EF4-FFF2-40B4-BE49-F238E27FC236}">
                <a16:creationId xmlns:a16="http://schemas.microsoft.com/office/drawing/2014/main" id="{D7AE6E77-8CA8-473B-A845-39DF70FFA264}"/>
              </a:ext>
            </a:extLst>
          </p:cNvPr>
          <p:cNvPicPr>
            <a:picLocks noGrp="1" noChangeAspect="1"/>
          </p:cNvPicPr>
          <p:nvPr>
            <p:ph type="pic" sz="quarter" idx="48"/>
          </p:nvPr>
        </p:nvPicPr>
        <p:blipFill rotWithShape="1">
          <a:blip r:embed="rId3"/>
          <a:srcRect l="5892" t="676" r="42238" b="-676"/>
          <a:stretch/>
        </p:blipFill>
        <p:spPr>
          <a:xfrm>
            <a:off x="2754948" y="2502098"/>
            <a:ext cx="1465840" cy="1289394"/>
          </a:xfrm>
        </p:spPr>
      </p:pic>
      <p:pic>
        <p:nvPicPr>
          <p:cNvPr id="21" name="Picture Placeholder 20">
            <a:extLst>
              <a:ext uri="{FF2B5EF4-FFF2-40B4-BE49-F238E27FC236}">
                <a16:creationId xmlns:a16="http://schemas.microsoft.com/office/drawing/2014/main" id="{EEBA6296-54F5-4818-8B2D-3AFCE9CFD932}"/>
              </a:ext>
            </a:extLst>
          </p:cNvPr>
          <p:cNvPicPr>
            <a:picLocks noGrp="1" noChangeAspect="1"/>
          </p:cNvPicPr>
          <p:nvPr>
            <p:ph type="pic" sz="quarter" idx="51"/>
          </p:nvPr>
        </p:nvPicPr>
        <p:blipFill>
          <a:blip r:embed="rId4"/>
          <a:srcRect l="4769" r="4769"/>
          <a:stretch>
            <a:fillRect/>
          </a:stretch>
        </p:blipFill>
        <p:spPr/>
      </p:pic>
      <p:pic>
        <p:nvPicPr>
          <p:cNvPr id="26" name="Picture Placeholder 25">
            <a:extLst>
              <a:ext uri="{FF2B5EF4-FFF2-40B4-BE49-F238E27FC236}">
                <a16:creationId xmlns:a16="http://schemas.microsoft.com/office/drawing/2014/main" id="{5115B9B9-1DBC-404F-8953-EBCA9A92E2F4}"/>
              </a:ext>
            </a:extLst>
          </p:cNvPr>
          <p:cNvPicPr>
            <a:picLocks noGrp="1" noChangeAspect="1"/>
          </p:cNvPicPr>
          <p:nvPr>
            <p:ph type="pic" sz="quarter" idx="50"/>
          </p:nvPr>
        </p:nvPicPr>
        <p:blipFill>
          <a:blip r:embed="rId5"/>
          <a:srcRect l="6520" r="6520"/>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a:xfrm>
            <a:off x="6352070" y="1076241"/>
            <a:ext cx="1913128" cy="1054727"/>
          </a:xfrm>
        </p:spPr>
        <p:txBody>
          <a:bodyPr/>
          <a:lstStyle/>
          <a:p>
            <a:r>
              <a:rPr lang="en-US" dirty="0"/>
              <a:t>1</a:t>
            </a:r>
          </a:p>
          <a:p>
            <a:r>
              <a:rPr lang="en-US" dirty="0"/>
              <a:t>Background of the Study</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2</a:t>
            </a:r>
          </a:p>
          <a:p>
            <a:r>
              <a:rPr lang="en-US" dirty="0"/>
              <a:t>Statement of the Problem</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a:xfrm>
            <a:off x="7321949" y="2646868"/>
            <a:ext cx="1914694" cy="1089194"/>
          </a:xfrm>
        </p:spPr>
        <p:txBody>
          <a:bodyPr/>
          <a:lstStyle/>
          <a:p>
            <a:r>
              <a:rPr lang="en-US" dirty="0"/>
              <a:t>5</a:t>
            </a:r>
          </a:p>
          <a:p>
            <a:r>
              <a:rPr lang="en-US" dirty="0"/>
              <a:t>Summary of Literature Review</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a:xfrm>
            <a:off x="6365385" y="4431889"/>
            <a:ext cx="1913128" cy="1107124"/>
          </a:xfrm>
        </p:spPr>
        <p:txBody>
          <a:bodyPr/>
          <a:lstStyle/>
          <a:p>
            <a:r>
              <a:rPr lang="en-US" dirty="0"/>
              <a:t>7</a:t>
            </a:r>
          </a:p>
          <a:p>
            <a:r>
              <a:rPr lang="en-US" dirty="0"/>
              <a:t>System Modeling</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a:xfrm>
            <a:off x="8375472" y="4528090"/>
            <a:ext cx="1913128" cy="1075689"/>
          </a:xfrm>
        </p:spPr>
        <p:txBody>
          <a:bodyPr/>
          <a:lstStyle/>
          <a:p>
            <a:r>
              <a:rPr lang="en-US" dirty="0"/>
              <a:t>8</a:t>
            </a:r>
          </a:p>
          <a:p>
            <a:r>
              <a:rPr lang="en-US" dirty="0"/>
              <a:t>Proposed Interface Design</a:t>
            </a: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2</a:t>
            </a:fld>
            <a:endParaRPr lang="en-US" altLang="zh-CN" dirty="0"/>
          </a:p>
        </p:txBody>
      </p:sp>
      <p:sp>
        <p:nvSpPr>
          <p:cNvPr id="2" name="Rectangle 1">
            <a:extLst>
              <a:ext uri="{FF2B5EF4-FFF2-40B4-BE49-F238E27FC236}">
                <a16:creationId xmlns:a16="http://schemas.microsoft.com/office/drawing/2014/main" id="{1068272A-6276-4485-9DED-86F8E212A24F}"/>
              </a:ext>
            </a:extLst>
          </p:cNvPr>
          <p:cNvSpPr/>
          <p:nvPr/>
        </p:nvSpPr>
        <p:spPr>
          <a:xfrm>
            <a:off x="84242" y="31187"/>
            <a:ext cx="3577378" cy="2813538"/>
          </a:xfrm>
          <a:prstGeom prst="rect">
            <a:avLst/>
          </a:prstGeom>
          <a:solidFill>
            <a:srgbClr val="F8F6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dirty="0"/>
          </a:p>
        </p:txBody>
      </p:sp>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a:xfrm>
            <a:off x="346033" y="206184"/>
            <a:ext cx="4253399" cy="1740114"/>
          </a:xfrm>
        </p:spPr>
        <p:txBody>
          <a:bodyPr/>
          <a:lstStyle/>
          <a:p>
            <a:r>
              <a:rPr lang="en-US" dirty="0"/>
              <a:t>Table of Content</a:t>
            </a:r>
          </a:p>
        </p:txBody>
      </p:sp>
      <p:sp>
        <p:nvSpPr>
          <p:cNvPr id="12" name="Text Placeholder 8">
            <a:extLst>
              <a:ext uri="{FF2B5EF4-FFF2-40B4-BE49-F238E27FC236}">
                <a16:creationId xmlns:a16="http://schemas.microsoft.com/office/drawing/2014/main" id="{BCE46139-E6FF-4F62-B970-6E89F8908AC4}"/>
              </a:ext>
            </a:extLst>
          </p:cNvPr>
          <p:cNvSpPr txBox="1">
            <a:spLocks/>
          </p:cNvSpPr>
          <p:nvPr/>
        </p:nvSpPr>
        <p:spPr>
          <a:xfrm>
            <a:off x="10471020" y="972990"/>
            <a:ext cx="1904890" cy="1054728"/>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accent6"/>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3</a:t>
            </a:r>
          </a:p>
          <a:p>
            <a:r>
              <a:rPr lang="en-US" dirty="0"/>
              <a:t>Aims and Objective of the Study</a:t>
            </a:r>
          </a:p>
        </p:txBody>
      </p:sp>
      <p:sp>
        <p:nvSpPr>
          <p:cNvPr id="13" name="Text Placeholder 8">
            <a:extLst>
              <a:ext uri="{FF2B5EF4-FFF2-40B4-BE49-F238E27FC236}">
                <a16:creationId xmlns:a16="http://schemas.microsoft.com/office/drawing/2014/main" id="{DA081CA4-0979-4D7A-88B0-54574C59C810}"/>
              </a:ext>
            </a:extLst>
          </p:cNvPr>
          <p:cNvSpPr txBox="1">
            <a:spLocks/>
          </p:cNvSpPr>
          <p:nvPr/>
        </p:nvSpPr>
        <p:spPr>
          <a:xfrm>
            <a:off x="5244051" y="2826795"/>
            <a:ext cx="1904890" cy="1054728"/>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accent6"/>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4</a:t>
            </a:r>
          </a:p>
          <a:p>
            <a:r>
              <a:rPr lang="en-US" dirty="0"/>
              <a:t>Significance of the Study</a:t>
            </a:r>
          </a:p>
        </p:txBody>
      </p:sp>
      <p:sp>
        <p:nvSpPr>
          <p:cNvPr id="14" name="Text Placeholder 21">
            <a:extLst>
              <a:ext uri="{FF2B5EF4-FFF2-40B4-BE49-F238E27FC236}">
                <a16:creationId xmlns:a16="http://schemas.microsoft.com/office/drawing/2014/main" id="{B2527D14-F31E-4A1C-9826-ECBB242F8E9B}"/>
              </a:ext>
            </a:extLst>
          </p:cNvPr>
          <p:cNvSpPr txBox="1">
            <a:spLocks/>
          </p:cNvSpPr>
          <p:nvPr/>
        </p:nvSpPr>
        <p:spPr>
          <a:xfrm>
            <a:off x="9409651" y="2651458"/>
            <a:ext cx="1913128" cy="1107124"/>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accent6"/>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6</a:t>
            </a:r>
          </a:p>
          <a:p>
            <a:r>
              <a:rPr lang="en-US" dirty="0"/>
              <a:t>Research Methodology</a:t>
            </a:r>
          </a:p>
        </p:txBody>
      </p:sp>
      <p:sp>
        <p:nvSpPr>
          <p:cNvPr id="15" name="Text Placeholder 23">
            <a:extLst>
              <a:ext uri="{FF2B5EF4-FFF2-40B4-BE49-F238E27FC236}">
                <a16:creationId xmlns:a16="http://schemas.microsoft.com/office/drawing/2014/main" id="{B9D71D61-B3DE-4121-B76C-0854A42A22C8}"/>
              </a:ext>
            </a:extLst>
          </p:cNvPr>
          <p:cNvSpPr txBox="1">
            <a:spLocks/>
          </p:cNvSpPr>
          <p:nvPr/>
        </p:nvSpPr>
        <p:spPr>
          <a:xfrm>
            <a:off x="10441265" y="4528090"/>
            <a:ext cx="1913128" cy="1075689"/>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accent6"/>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9</a:t>
            </a:r>
          </a:p>
          <a:p>
            <a:r>
              <a:rPr lang="en-US" dirty="0"/>
              <a:t>Summary / Conclusion</a:t>
            </a:r>
          </a:p>
        </p:txBody>
      </p:sp>
      <p:sp>
        <p:nvSpPr>
          <p:cNvPr id="3" name="Footer Placeholder 3">
            <a:extLst>
              <a:ext uri="{FF2B5EF4-FFF2-40B4-BE49-F238E27FC236}">
                <a16:creationId xmlns:a16="http://schemas.microsoft.com/office/drawing/2014/main" id="{29D8180E-AE92-A934-FDAA-9001E4A8B74E}"/>
              </a:ext>
            </a:extLst>
          </p:cNvPr>
          <p:cNvSpPr txBox="1">
            <a:spLocks/>
          </p:cNvSpPr>
          <p:nvPr/>
        </p:nvSpPr>
        <p:spPr>
          <a:xfrm>
            <a:off x="484632" y="6217920"/>
            <a:ext cx="5206305"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t>ONLINE CLEARANCE SYSTEM FOR GRADUATING STUDENT</a:t>
            </a:r>
            <a:endParaRPr lang="en-US" dirty="0"/>
          </a:p>
        </p:txBody>
      </p:sp>
    </p:spTree>
    <p:extLst>
      <p:ext uri="{BB962C8B-B14F-4D97-AF65-F5344CB8AC3E}">
        <p14:creationId xmlns:p14="http://schemas.microsoft.com/office/powerpoint/2010/main" val="2775535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387747" y="-147334"/>
            <a:ext cx="5117162" cy="1325563"/>
          </a:xfrm>
        </p:spPr>
        <p:txBody>
          <a:bodyPr/>
          <a:lstStyle/>
          <a:p>
            <a:r>
              <a:rPr lang="en-US" dirty="0"/>
              <a:t>Background of Study</a:t>
            </a: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387747" y="932176"/>
            <a:ext cx="8285345" cy="5092504"/>
          </a:xfrm>
        </p:spPr>
        <p:txBody>
          <a:bodyPr/>
          <a:lstStyle/>
          <a:p>
            <a:pPr algn="just"/>
            <a:r>
              <a:rPr lang="en-US" sz="1700" dirty="0"/>
              <a:t>Before receiving other important documents like certificates and comparable other sensitive things, students in an academic setting are required to show certain critical documents as proof during their clearance (</a:t>
            </a:r>
            <a:r>
              <a:rPr lang="en-US" sz="1700" dirty="0" err="1"/>
              <a:t>Nneji</a:t>
            </a:r>
            <a:r>
              <a:rPr lang="en-US" sz="1700" dirty="0"/>
              <a:t> &amp; Monday, 2018). This means that to gain access, a person must pass through a few departments, each of which is often responsible for carrying out a certain task (Fatima, 2021). This is the situation with students who are in their last year of study and whose results must be cleaned before they can be properly awarded their diplomas. </a:t>
            </a:r>
          </a:p>
          <a:p>
            <a:pPr algn="just"/>
            <a:r>
              <a:rPr lang="en-US" sz="1700" dirty="0"/>
              <a:t>Since it is customary for final students to walk from one office to another while waiting to be cleared (Usman et al., 2017), and because this practice is usually well documented on paper for record-keeping purposes, even more, every clearing activity is completed manually. However, the majority of organizations understood that the data recorded during student clearance is vulnerable to harm and may even be lost or stolen. In response, several schools began automating the procedure. Due to this, computers are now being used to keep track of the student’s records. It is noteworthy that tertiary institutions have developed an interest in the numerous online educational possibilities due to recent technological advancements (Fatima, 2021).</a:t>
            </a:r>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a:xfrm>
            <a:off x="484632" y="6217920"/>
            <a:ext cx="5206305" cy="365125"/>
          </a:xfrm>
        </p:spPr>
        <p:txBody>
          <a:bodyPr/>
          <a:lstStyle/>
          <a:p>
            <a:r>
              <a:rPr lang="en-US" sz="1200" dirty="0"/>
              <a:t>ONLINE CLEARANCE SYSTEM FOR GRADUATING STUDENT</a:t>
            </a:r>
            <a:endParaRPr lang="en-US" dirty="0"/>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pic>
        <p:nvPicPr>
          <p:cNvPr id="13" name="Picture Placeholder 12">
            <a:extLst>
              <a:ext uri="{FF2B5EF4-FFF2-40B4-BE49-F238E27FC236}">
                <a16:creationId xmlns:a16="http://schemas.microsoft.com/office/drawing/2014/main" id="{388C2425-FEC1-4EF9-8DE1-72EAA4CE1E90}"/>
              </a:ext>
            </a:extLst>
          </p:cNvPr>
          <p:cNvPicPr>
            <a:picLocks noGrp="1" noChangeAspect="1"/>
          </p:cNvPicPr>
          <p:nvPr>
            <p:ph type="pic" sz="quarter" idx="51"/>
          </p:nvPr>
        </p:nvPicPr>
        <p:blipFill>
          <a:blip r:embed="rId2"/>
          <a:srcRect l="2998" r="2998"/>
          <a:stretch>
            <a:fillRect/>
          </a:stretch>
        </p:blipFill>
        <p:spPr>
          <a:xfrm>
            <a:off x="8617060" y="1329218"/>
            <a:ext cx="3574940" cy="3802845"/>
          </a:xfrm>
        </p:spPr>
      </p:pic>
    </p:spTree>
    <p:extLst>
      <p:ext uri="{BB962C8B-B14F-4D97-AF65-F5344CB8AC3E}">
        <p14:creationId xmlns:p14="http://schemas.microsoft.com/office/powerpoint/2010/main" val="7755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xagon 1">
            <a:extLst>
              <a:ext uri="{FF2B5EF4-FFF2-40B4-BE49-F238E27FC236}">
                <a16:creationId xmlns:a16="http://schemas.microsoft.com/office/drawing/2014/main" id="{B3E587A4-ADCF-43A4-8294-EBF5876E2840}"/>
              </a:ext>
            </a:extLst>
          </p:cNvPr>
          <p:cNvSpPr/>
          <p:nvPr/>
        </p:nvSpPr>
        <p:spPr>
          <a:xfrm rot="16200000">
            <a:off x="778824" y="1679154"/>
            <a:ext cx="3242602" cy="2543087"/>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dirty="0"/>
          </a:p>
        </p:txBody>
      </p:sp>
      <p:sp>
        <p:nvSpPr>
          <p:cNvPr id="6" name="Text Placeholder 19">
            <a:extLst>
              <a:ext uri="{FF2B5EF4-FFF2-40B4-BE49-F238E27FC236}">
                <a16:creationId xmlns:a16="http://schemas.microsoft.com/office/drawing/2014/main" id="{868D6E5A-5AD5-40B3-A7BD-A76FA88610D7}"/>
              </a:ext>
            </a:extLst>
          </p:cNvPr>
          <p:cNvSpPr txBox="1">
            <a:spLocks/>
          </p:cNvSpPr>
          <p:nvPr/>
        </p:nvSpPr>
        <p:spPr>
          <a:xfrm>
            <a:off x="5147214" y="962526"/>
            <a:ext cx="6562223" cy="4800600"/>
          </a:xfrm>
          <a:prstGeom prst="rect">
            <a:avLst/>
          </a:prstGeom>
        </p:spPr>
        <p:txBody>
          <a:bodyPr vert="horz" lIns="91440" tIns="45720" rIns="91440" bIns="45720" rtlCol="0">
            <a:noAutofit/>
          </a:bodyPr>
          <a:lstStyle>
            <a:lvl1pPr marL="0" indent="0" algn="ctr" defTabSz="914400" rtl="0" eaLnBrk="1" latinLnBrk="0" hangingPunct="1">
              <a:lnSpc>
                <a:spcPct val="113000"/>
              </a:lnSpc>
              <a:spcBef>
                <a:spcPts val="1000"/>
              </a:spcBef>
              <a:buFont typeface="Arial" panose="020B0604020202020204" pitchFamily="34" charset="0"/>
              <a:buNone/>
              <a:defRPr sz="1800" b="1" kern="1200" cap="all" baseline="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b="0" cap="none" dirty="0"/>
              <a:t>Handling student clearance information and the clearance procedure is done manually. This processing technique takes a long time and is frequently inconvenient. This can be attributed to a variety of issues, including the processing of the clearance form taking longer than anticipated and the absence of key employees who are critical to the clearance's development. The procedure of signing and submitting the essential documents to show that one is a genuine student of the school can be highly hard because there is no predetermined or structured manner of doing so. Students are trapped with the tedious and time-consuming procedure of walking in circles from office to office seeking staff members who can sign, stamp or validate some payment or another. </a:t>
            </a:r>
          </a:p>
        </p:txBody>
      </p:sp>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1261102" y="1335318"/>
            <a:ext cx="2757047" cy="3636498"/>
          </a:xfrm>
        </p:spPr>
        <p:txBody>
          <a:bodyPr/>
          <a:lstStyle/>
          <a:p>
            <a:pPr algn="ctr"/>
            <a:r>
              <a:rPr lang="en-US" dirty="0"/>
              <a:t>Statement of the problem</a:t>
            </a:r>
          </a:p>
        </p:txBody>
      </p:sp>
      <p:pic>
        <p:nvPicPr>
          <p:cNvPr id="11" name="Picture Placeholder 10">
            <a:extLst>
              <a:ext uri="{FF2B5EF4-FFF2-40B4-BE49-F238E27FC236}">
                <a16:creationId xmlns:a16="http://schemas.microsoft.com/office/drawing/2014/main" id="{F5985267-82DF-425F-9D44-608DB6007099}"/>
              </a:ext>
            </a:extLst>
          </p:cNvPr>
          <p:cNvPicPr>
            <a:picLocks noGrp="1" noChangeAspect="1"/>
          </p:cNvPicPr>
          <p:nvPr>
            <p:ph type="pic" sz="quarter" idx="47"/>
          </p:nvPr>
        </p:nvPicPr>
        <p:blipFill>
          <a:blip r:embed="rId2"/>
          <a:srcRect l="32547" r="32547"/>
          <a:stretch>
            <a:fillRect/>
          </a:stretch>
        </p:blipFill>
        <p:spPr>
          <a:xfrm>
            <a:off x="177320" y="348916"/>
            <a:ext cx="4837373" cy="5544365"/>
          </a:xfrm>
        </p:spPr>
      </p:pic>
    </p:spTree>
    <p:extLst>
      <p:ext uri="{BB962C8B-B14F-4D97-AF65-F5344CB8AC3E}">
        <p14:creationId xmlns:p14="http://schemas.microsoft.com/office/powerpoint/2010/main" val="2478079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0" y="437287"/>
            <a:ext cx="4299604" cy="2668363"/>
          </a:xfrm>
        </p:spPr>
        <p:txBody>
          <a:bodyPr/>
          <a:lstStyle/>
          <a:p>
            <a:pPr algn="ctr"/>
            <a:r>
              <a:rPr lang="en-US" dirty="0">
                <a:latin typeface="Times New Roman" panose="02020603050405020304" pitchFamily="18" charset="0"/>
                <a:ea typeface="Calibri" panose="020F0502020204030204" pitchFamily="34" charset="0"/>
              </a:rPr>
              <a:t>Aim and </a:t>
            </a:r>
            <a:r>
              <a:rPr lang="en-GB" dirty="0">
                <a:latin typeface="Times New Roman" panose="02020603050405020304" pitchFamily="18" charset="0"/>
                <a:ea typeface="Calibri" panose="020F0502020204030204" pitchFamily="34" charset="0"/>
              </a:rPr>
              <a:t>Objectives of </a:t>
            </a:r>
            <a:r>
              <a:rPr lang="en-US" dirty="0">
                <a:latin typeface="Times New Roman" panose="02020603050405020304" pitchFamily="18" charset="0"/>
                <a:ea typeface="Calibri" panose="020F0502020204030204" pitchFamily="34" charset="0"/>
              </a:rPr>
              <a:t>the </a:t>
            </a:r>
            <a:r>
              <a:rPr lang="en-GB" dirty="0">
                <a:latin typeface="Times New Roman" panose="02020603050405020304" pitchFamily="18" charset="0"/>
                <a:ea typeface="Calibri" panose="020F0502020204030204" pitchFamily="34" charset="0"/>
              </a:rPr>
              <a:t>Study</a:t>
            </a:r>
            <a:endParaRPr lang="en-US" dirty="0"/>
          </a:p>
        </p:txBody>
      </p:sp>
      <p:pic>
        <p:nvPicPr>
          <p:cNvPr id="192" name="Picture Placeholder 191" descr="Abacus with solid fill">
            <a:extLst>
              <a:ext uri="{FF2B5EF4-FFF2-40B4-BE49-F238E27FC236}">
                <a16:creationId xmlns:a16="http://schemas.microsoft.com/office/drawing/2014/main" id="{03D5E3D1-D423-EF5A-EE43-00CF1BD7FF63}"/>
              </a:ext>
            </a:extLst>
          </p:cNvPr>
          <p:cNvPicPr>
            <a:picLocks noGrp="1" noChangeAspect="1"/>
          </p:cNvPicPr>
          <p:nvPr>
            <p:ph type="pic" sz="quarter" idx="36"/>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5182" r="5182"/>
          <a:stretch>
            <a:fillRect/>
          </a:stretch>
        </p:blipFill>
        <p:spPr>
          <a:xfrm>
            <a:off x="4676184" y="397912"/>
            <a:ext cx="507778" cy="565882"/>
          </a:xfrm>
        </p:spPr>
      </p:pic>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a:xfrm>
            <a:off x="5232171" y="470511"/>
            <a:ext cx="5162709" cy="420683"/>
          </a:xfrm>
        </p:spPr>
        <p:txBody>
          <a:bodyPr/>
          <a:lstStyle/>
          <a:p>
            <a:r>
              <a:rPr lang="en-US" dirty="0"/>
              <a:t>Aim</a:t>
            </a:r>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a:xfrm>
            <a:off x="5412645" y="942469"/>
            <a:ext cx="5162709" cy="1070717"/>
          </a:xfrm>
        </p:spPr>
        <p:txBody>
          <a:bodyPr/>
          <a:lstStyle/>
          <a:p>
            <a:pPr marL="0" indent="0" algn="just">
              <a:buNone/>
            </a:pPr>
            <a:r>
              <a:rPr lang="en-US" sz="1800" dirty="0"/>
              <a:t>The aim of this study is to develop an online clearance system for graduating students at Kaduna polytechnic</a:t>
            </a:r>
          </a:p>
        </p:txBody>
      </p:sp>
      <p:pic>
        <p:nvPicPr>
          <p:cNvPr id="194" name="Picture Placeholder 193" descr="Bar graph with upward trend with solid fill">
            <a:extLst>
              <a:ext uri="{FF2B5EF4-FFF2-40B4-BE49-F238E27FC236}">
                <a16:creationId xmlns:a16="http://schemas.microsoft.com/office/drawing/2014/main" id="{FAB9DE8A-4935-A3E0-0122-F76CDEAC29D1}"/>
              </a:ext>
            </a:extLst>
          </p:cNvPr>
          <p:cNvPicPr>
            <a:picLocks noGrp="1" noChangeAspect="1"/>
          </p:cNvPicPr>
          <p:nvPr>
            <p:ph type="pic" sz="quarter" idx="37"/>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l="2661" r="2661"/>
          <a:stretch>
            <a:fillRect/>
          </a:stretch>
        </p:blipFill>
        <p:spPr>
          <a:xfrm>
            <a:off x="4676184" y="2053388"/>
            <a:ext cx="536270" cy="565882"/>
          </a:xfrm>
        </p:spPr>
      </p:pic>
      <p:sp>
        <p:nvSpPr>
          <p:cNvPr id="11" name="Text Placeholder 10">
            <a:extLst>
              <a:ext uri="{FF2B5EF4-FFF2-40B4-BE49-F238E27FC236}">
                <a16:creationId xmlns:a16="http://schemas.microsoft.com/office/drawing/2014/main" id="{DC774673-50D8-2D6F-C339-6E4B0A126B06}"/>
              </a:ext>
            </a:extLst>
          </p:cNvPr>
          <p:cNvSpPr>
            <a:spLocks noGrp="1"/>
          </p:cNvSpPr>
          <p:nvPr>
            <p:ph type="body" sz="quarter" idx="29"/>
          </p:nvPr>
        </p:nvSpPr>
        <p:spPr>
          <a:xfrm>
            <a:off x="5251888" y="2107017"/>
            <a:ext cx="5162709" cy="420683"/>
          </a:xfrm>
        </p:spPr>
        <p:txBody>
          <a:bodyPr/>
          <a:lstStyle/>
          <a:p>
            <a:r>
              <a:rPr lang="en-US" dirty="0"/>
              <a:t>Objectives</a:t>
            </a:r>
          </a:p>
        </p:txBody>
      </p:sp>
      <p:sp>
        <p:nvSpPr>
          <p:cNvPr id="13" name="Text Placeholder 12">
            <a:extLst>
              <a:ext uri="{FF2B5EF4-FFF2-40B4-BE49-F238E27FC236}">
                <a16:creationId xmlns:a16="http://schemas.microsoft.com/office/drawing/2014/main" id="{DEB5763E-8BC0-F6C3-3814-6649A828C000}"/>
              </a:ext>
            </a:extLst>
          </p:cNvPr>
          <p:cNvSpPr>
            <a:spLocks noGrp="1"/>
          </p:cNvSpPr>
          <p:nvPr>
            <p:ph type="body" sz="quarter" idx="34"/>
          </p:nvPr>
        </p:nvSpPr>
        <p:spPr>
          <a:xfrm>
            <a:off x="5232171" y="2588109"/>
            <a:ext cx="5162709" cy="1177789"/>
          </a:xfrm>
        </p:spPr>
        <p:txBody>
          <a:bodyPr/>
          <a:lstStyle/>
          <a:p>
            <a:pPr lvl="0" algn="just"/>
            <a:r>
              <a:rPr lang="en-US" sz="1800" dirty="0"/>
              <a:t>To review the related literature on the online clearance system for graduating students at Kaduna polytechnic.</a:t>
            </a:r>
          </a:p>
          <a:p>
            <a:pPr lvl="0" algn="just"/>
            <a:r>
              <a:rPr lang="en-US" sz="1800" dirty="0"/>
              <a:t>To design or develop an online clearance system to meet graduate clearance needs.</a:t>
            </a:r>
          </a:p>
          <a:p>
            <a:pPr lvl="0" algn="just"/>
            <a:r>
              <a:rPr lang="en-US" sz="1800" dirty="0"/>
              <a:t>To implement the system and evaluate its efficiency in terms of system information needs / output.</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5</a:t>
            </a:fld>
            <a:endParaRPr lang="en-US" altLang="zh-CN" dirty="0"/>
          </a:p>
        </p:txBody>
      </p:sp>
      <p:pic>
        <p:nvPicPr>
          <p:cNvPr id="14" name="Picture 13">
            <a:extLst>
              <a:ext uri="{FF2B5EF4-FFF2-40B4-BE49-F238E27FC236}">
                <a16:creationId xmlns:a16="http://schemas.microsoft.com/office/drawing/2014/main" id="{5484F2A6-F190-4CB1-A959-33D282112A99}"/>
              </a:ext>
            </a:extLst>
          </p:cNvPr>
          <p:cNvPicPr>
            <a:picLocks noChangeAspect="1"/>
          </p:cNvPicPr>
          <p:nvPr/>
        </p:nvPicPr>
        <p:blipFill rotWithShape="1">
          <a:blip r:embed="rId7"/>
          <a:srcRect/>
          <a:stretch/>
        </p:blipFill>
        <p:spPr>
          <a:xfrm>
            <a:off x="346733" y="4346047"/>
            <a:ext cx="3356554" cy="2668363"/>
          </a:xfrm>
          <a:prstGeom prst="hexagon">
            <a:avLst/>
          </a:prstGeom>
        </p:spPr>
      </p:pic>
    </p:spTree>
    <p:extLst>
      <p:ext uri="{BB962C8B-B14F-4D97-AF65-F5344CB8AC3E}">
        <p14:creationId xmlns:p14="http://schemas.microsoft.com/office/powerpoint/2010/main" val="2519727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a:xfrm>
            <a:off x="484632" y="183519"/>
            <a:ext cx="5986506" cy="1115434"/>
          </a:xfrm>
        </p:spPr>
        <p:txBody>
          <a:bodyPr/>
          <a:lstStyle/>
          <a:p>
            <a:r>
              <a:rPr lang="en-GB" dirty="0">
                <a:latin typeface="Times New Roman" panose="02020603050405020304" pitchFamily="18" charset="0"/>
                <a:ea typeface="Calibri" panose="020F0502020204030204" pitchFamily="34" charset="0"/>
              </a:rPr>
              <a:t>Significance of Study</a:t>
            </a:r>
            <a:endParaRPr lang="en-US" dirty="0"/>
          </a:p>
        </p:txBody>
      </p:sp>
      <p:sp>
        <p:nvSpPr>
          <p:cNvPr id="5" name="Slide Number Placeholder 4">
            <a:extLst>
              <a:ext uri="{FF2B5EF4-FFF2-40B4-BE49-F238E27FC236}">
                <a16:creationId xmlns:a16="http://schemas.microsoft.com/office/drawing/2014/main" id="{EFE20B9D-3E1B-ACAC-E328-901AE7E6D939}"/>
              </a:ext>
            </a:extLst>
          </p:cNvPr>
          <p:cNvSpPr>
            <a:spLocks noGrp="1"/>
          </p:cNvSpPr>
          <p:nvPr>
            <p:ph type="sldNum" sz="quarter" idx="29"/>
          </p:nvPr>
        </p:nvSpPr>
        <p:spPr/>
        <p:txBody>
          <a:bodyPr/>
          <a:lstStyle/>
          <a:p>
            <a:fld id="{47FEACEE-25B4-4A2D-B147-27296E36371D}" type="slidenum">
              <a:rPr lang="en-US" altLang="zh-CN" smtClean="0"/>
              <a:pPr/>
              <a:t>6</a:t>
            </a:fld>
            <a:endParaRPr lang="en-US" altLang="zh-CN" dirty="0"/>
          </a:p>
        </p:txBody>
      </p:sp>
      <p:sp>
        <p:nvSpPr>
          <p:cNvPr id="6" name="Oval 5">
            <a:extLst>
              <a:ext uri="{FF2B5EF4-FFF2-40B4-BE49-F238E27FC236}">
                <a16:creationId xmlns:a16="http://schemas.microsoft.com/office/drawing/2014/main" id="{33DE38BC-8E8A-4041-85FD-D80FA084A41F}"/>
              </a:ext>
            </a:extLst>
          </p:cNvPr>
          <p:cNvSpPr/>
          <p:nvPr/>
        </p:nvSpPr>
        <p:spPr>
          <a:xfrm>
            <a:off x="6471138" y="741236"/>
            <a:ext cx="5584874" cy="55848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dirty="0"/>
          </a:p>
        </p:txBody>
      </p:sp>
      <p:pic>
        <p:nvPicPr>
          <p:cNvPr id="11" name="Picture 10">
            <a:extLst>
              <a:ext uri="{FF2B5EF4-FFF2-40B4-BE49-F238E27FC236}">
                <a16:creationId xmlns:a16="http://schemas.microsoft.com/office/drawing/2014/main" id="{E86AFED1-E769-44FA-B3C7-446FA8BEAB25}"/>
              </a:ext>
            </a:extLst>
          </p:cNvPr>
          <p:cNvPicPr>
            <a:picLocks noChangeAspect="1"/>
          </p:cNvPicPr>
          <p:nvPr/>
        </p:nvPicPr>
        <p:blipFill rotWithShape="1">
          <a:blip r:embed="rId2"/>
          <a:srcRect l="7717" r="9281"/>
          <a:stretch/>
        </p:blipFill>
        <p:spPr>
          <a:xfrm>
            <a:off x="8101694" y="1545594"/>
            <a:ext cx="4959744" cy="4216184"/>
          </a:xfrm>
          <a:prstGeom prst="rect">
            <a:avLst/>
          </a:prstGeom>
        </p:spPr>
      </p:pic>
      <p:sp>
        <p:nvSpPr>
          <p:cNvPr id="8" name="Text Placeholder 19">
            <a:extLst>
              <a:ext uri="{FF2B5EF4-FFF2-40B4-BE49-F238E27FC236}">
                <a16:creationId xmlns:a16="http://schemas.microsoft.com/office/drawing/2014/main" id="{EA1C0B8F-BA63-41F3-B294-982D5E8C2CF8}"/>
              </a:ext>
            </a:extLst>
          </p:cNvPr>
          <p:cNvSpPr txBox="1">
            <a:spLocks/>
          </p:cNvSpPr>
          <p:nvPr/>
        </p:nvSpPr>
        <p:spPr>
          <a:xfrm>
            <a:off x="359081" y="1325846"/>
            <a:ext cx="8067466" cy="4307464"/>
          </a:xfrm>
          <a:prstGeom prst="rect">
            <a:avLst/>
          </a:prstGeom>
        </p:spPr>
        <p:txBody>
          <a:bodyPr vert="horz" lIns="91440" tIns="45720" rIns="91440" bIns="45720" rtlCol="0">
            <a:noAutofit/>
          </a:bodyPr>
          <a:lstStyle>
            <a:lvl1pPr marL="0" indent="0" algn="ctr" defTabSz="914400" rtl="0" eaLnBrk="1" latinLnBrk="0" hangingPunct="1">
              <a:lnSpc>
                <a:spcPct val="113000"/>
              </a:lnSpc>
              <a:spcBef>
                <a:spcPts val="1000"/>
              </a:spcBef>
              <a:buFont typeface="Arial" panose="020B0604020202020204" pitchFamily="34" charset="0"/>
              <a:buNone/>
              <a:defRPr sz="1800" b="1" kern="1200" cap="all" baseline="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b="0" cap="none" dirty="0"/>
              <a:t>After completing this project research, the clearance process in Kaduna polytechnic will be computerized, which represents a significant step toward a more efficient and productive clearance process, as the manual means of clearance has been written; it will also make clearance possible from anywhere in the world, as it will be an online system</a:t>
            </a:r>
          </a:p>
        </p:txBody>
      </p:sp>
      <p:sp>
        <p:nvSpPr>
          <p:cNvPr id="2" name="Footer Placeholder 3">
            <a:extLst>
              <a:ext uri="{FF2B5EF4-FFF2-40B4-BE49-F238E27FC236}">
                <a16:creationId xmlns:a16="http://schemas.microsoft.com/office/drawing/2014/main" id="{278D688B-0D1B-2004-C1B1-0290A7989274}"/>
              </a:ext>
            </a:extLst>
          </p:cNvPr>
          <p:cNvSpPr txBox="1">
            <a:spLocks/>
          </p:cNvSpPr>
          <p:nvPr/>
        </p:nvSpPr>
        <p:spPr>
          <a:xfrm>
            <a:off x="484632" y="6217920"/>
            <a:ext cx="5206305"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t>ONLINE CLEARANCE SYSTEM FOR GRADUATING STUDENT</a:t>
            </a:r>
            <a:endParaRPr lang="en-US" dirty="0"/>
          </a:p>
        </p:txBody>
      </p:sp>
    </p:spTree>
    <p:extLst>
      <p:ext uri="{BB962C8B-B14F-4D97-AF65-F5344CB8AC3E}">
        <p14:creationId xmlns:p14="http://schemas.microsoft.com/office/powerpoint/2010/main" val="1640288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320843" y="167985"/>
            <a:ext cx="8883756" cy="453521"/>
          </a:xfrm>
        </p:spPr>
        <p:txBody>
          <a:bodyPr/>
          <a:lstStyle/>
          <a:p>
            <a:r>
              <a:rPr lang="en-US" sz="3200" dirty="0"/>
              <a:t>Summary of literature review</a:t>
            </a:r>
          </a:p>
        </p:txBody>
      </p:sp>
      <p:graphicFrame>
        <p:nvGraphicFramePr>
          <p:cNvPr id="8" name="Table 8">
            <a:extLst>
              <a:ext uri="{FF2B5EF4-FFF2-40B4-BE49-F238E27FC236}">
                <a16:creationId xmlns:a16="http://schemas.microsoft.com/office/drawing/2014/main" id="{7E5E2BDF-8ED2-40CB-B07C-B015E1420EA8}"/>
              </a:ext>
            </a:extLst>
          </p:cNvPr>
          <p:cNvGraphicFramePr>
            <a:graphicFrameLocks noGrp="1"/>
          </p:cNvGraphicFramePr>
          <p:nvPr>
            <p:ph type="tbl" sz="quarter" idx="27"/>
            <p:extLst>
              <p:ext uri="{D42A27DB-BD31-4B8C-83A1-F6EECF244321}">
                <p14:modId xmlns:p14="http://schemas.microsoft.com/office/powerpoint/2010/main" val="1352597115"/>
              </p:ext>
            </p:extLst>
          </p:nvPr>
        </p:nvGraphicFramePr>
        <p:xfrm>
          <a:off x="136478" y="722124"/>
          <a:ext cx="11900846" cy="5869666"/>
        </p:xfrm>
        <a:graphic>
          <a:graphicData uri="http://schemas.openxmlformats.org/drawingml/2006/table">
            <a:tbl>
              <a:tblPr firstRow="1" bandRow="1">
                <a:tableStyleId>{C4B1156A-380E-4F78-BDF5-A606A8083BF9}</a:tableStyleId>
              </a:tblPr>
              <a:tblGrid>
                <a:gridCol w="2074459">
                  <a:extLst>
                    <a:ext uri="{9D8B030D-6E8A-4147-A177-3AD203B41FA5}">
                      <a16:colId xmlns:a16="http://schemas.microsoft.com/office/drawing/2014/main" val="1457000769"/>
                    </a:ext>
                  </a:extLst>
                </a:gridCol>
                <a:gridCol w="1621868">
                  <a:extLst>
                    <a:ext uri="{9D8B030D-6E8A-4147-A177-3AD203B41FA5}">
                      <a16:colId xmlns:a16="http://schemas.microsoft.com/office/drawing/2014/main" val="1939741220"/>
                    </a:ext>
                  </a:extLst>
                </a:gridCol>
                <a:gridCol w="3523338">
                  <a:extLst>
                    <a:ext uri="{9D8B030D-6E8A-4147-A177-3AD203B41FA5}">
                      <a16:colId xmlns:a16="http://schemas.microsoft.com/office/drawing/2014/main" val="1728182267"/>
                    </a:ext>
                  </a:extLst>
                </a:gridCol>
                <a:gridCol w="2552132">
                  <a:extLst>
                    <a:ext uri="{9D8B030D-6E8A-4147-A177-3AD203B41FA5}">
                      <a16:colId xmlns:a16="http://schemas.microsoft.com/office/drawing/2014/main" val="3091143212"/>
                    </a:ext>
                  </a:extLst>
                </a:gridCol>
                <a:gridCol w="2129049">
                  <a:extLst>
                    <a:ext uri="{9D8B030D-6E8A-4147-A177-3AD203B41FA5}">
                      <a16:colId xmlns:a16="http://schemas.microsoft.com/office/drawing/2014/main" val="440248734"/>
                    </a:ext>
                  </a:extLst>
                </a:gridCol>
              </a:tblGrid>
              <a:tr h="413746">
                <a:tc>
                  <a:txBody>
                    <a:bodyPr/>
                    <a:lstStyle/>
                    <a:p>
                      <a:pPr algn="ctr"/>
                      <a:r>
                        <a:rPr lang="en-US" sz="1800" b="0" kern="1200">
                          <a:solidFill>
                            <a:schemeClr val="accent6"/>
                          </a:solidFill>
                        </a:rPr>
                        <a:t>Title</a:t>
                      </a:r>
                      <a:endParaRPr lang="en-US" sz="1800" b="0" kern="1200" dirty="0">
                        <a:solidFill>
                          <a:schemeClr val="accent6"/>
                        </a:solidFill>
                        <a:latin typeface="+mn-lt"/>
                        <a:ea typeface="+mn-ea"/>
                        <a:cs typeface="+mn-cs"/>
                      </a:endParaRPr>
                    </a:p>
                  </a:txBody>
                  <a:tcPr anchor="ctr"/>
                </a:tc>
                <a:tc>
                  <a:txBody>
                    <a:bodyPr/>
                    <a:lstStyle/>
                    <a:p>
                      <a:pPr algn="ctr"/>
                      <a:r>
                        <a:rPr lang="en-US" b="0">
                          <a:solidFill>
                            <a:schemeClr val="accent6"/>
                          </a:solidFill>
                        </a:rPr>
                        <a:t>Author &amp; Year</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dirty="0">
                          <a:solidFill>
                            <a:schemeClr val="accent6"/>
                          </a:solidFill>
                        </a:rPr>
                        <a:t>Description</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a:solidFill>
                            <a:schemeClr val="accent6"/>
                          </a:solidFill>
                        </a:rPr>
                        <a:t>Merit</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a:solidFill>
                            <a:schemeClr val="accent6"/>
                          </a:solidFill>
                        </a:rPr>
                        <a:t>Demerits</a:t>
                      </a:r>
                      <a:endParaRPr lang="en-US" b="0" i="0" dirty="0">
                        <a:solidFill>
                          <a:schemeClr val="accent6"/>
                        </a:solidFill>
                        <a:latin typeface="+mn-lt"/>
                        <a:cs typeface="Posterama" panose="020B0504020200020000" pitchFamily="34" charset="0"/>
                      </a:endParaRPr>
                    </a:p>
                  </a:txBody>
                  <a:tcPr anchor="ctr"/>
                </a:tc>
                <a:extLst>
                  <a:ext uri="{0D108BD9-81ED-4DB2-BD59-A6C34878D82A}">
                    <a16:rowId xmlns:a16="http://schemas.microsoft.com/office/drawing/2014/main" val="704343578"/>
                  </a:ext>
                </a:extLst>
              </a:tr>
              <a:tr h="1875796">
                <a:tc>
                  <a:txBody>
                    <a:bodyPr/>
                    <a:lstStyle/>
                    <a:p>
                      <a:r>
                        <a:rPr lang="en-US" sz="1700" kern="1200" dirty="0">
                          <a:solidFill>
                            <a:schemeClr val="dk1"/>
                          </a:solidFill>
                          <a:effectLst/>
                          <a:latin typeface="+mn-lt"/>
                          <a:ea typeface="+mn-ea"/>
                          <a:cs typeface="+mn-cs"/>
                        </a:rPr>
                        <a:t>Design and Implementation of an Open-Source Web-Based Clearance System for Iraqi Educational Institutions.</a:t>
                      </a:r>
                      <a:endParaRPr lang="en-NG" sz="1700" kern="1200" dirty="0">
                        <a:solidFill>
                          <a:schemeClr val="dk1"/>
                        </a:solidFill>
                        <a:effectLst/>
                        <a:latin typeface="+mn-lt"/>
                        <a:ea typeface="+mn-ea"/>
                        <a:cs typeface="+mn-cs"/>
                      </a:endParaRPr>
                    </a:p>
                  </a:txBody>
                  <a:tcPr anchor="ctr"/>
                </a:tc>
                <a:tc>
                  <a:txBody>
                    <a:bodyPr/>
                    <a:lstStyle/>
                    <a:p>
                      <a:pPr algn="l"/>
                      <a:r>
                        <a:rPr lang="en-US" sz="1700" kern="1200" dirty="0">
                          <a:solidFill>
                            <a:schemeClr val="dk1"/>
                          </a:solidFill>
                          <a:effectLst/>
                          <a:latin typeface="+mn-lt"/>
                          <a:ea typeface="+mn-ea"/>
                          <a:cs typeface="+mn-cs"/>
                        </a:rPr>
                        <a:t>Ramadhan et al. (2020). </a:t>
                      </a:r>
                      <a:endParaRPr lang="en-US" sz="1700" dirty="0"/>
                    </a:p>
                  </a:txBody>
                  <a:tcPr anchor="ctr"/>
                </a:tc>
                <a:tc>
                  <a:txBody>
                    <a:bodyPr/>
                    <a:lstStyle/>
                    <a:p>
                      <a:r>
                        <a:rPr lang="en-US" sz="1700" kern="1200" dirty="0">
                          <a:solidFill>
                            <a:schemeClr val="dk1"/>
                          </a:solidFill>
                          <a:effectLst/>
                          <a:latin typeface="+mn-lt"/>
                          <a:ea typeface="+mn-ea"/>
                          <a:cs typeface="+mn-cs"/>
                        </a:rPr>
                        <a:t>The system</a:t>
                      </a:r>
                      <a:endParaRPr lang="en-NG" sz="1700" kern="1200" dirty="0">
                        <a:solidFill>
                          <a:schemeClr val="dk1"/>
                        </a:solidFill>
                        <a:effectLst/>
                        <a:latin typeface="+mn-lt"/>
                        <a:ea typeface="+mn-ea"/>
                        <a:cs typeface="+mn-cs"/>
                      </a:endParaRPr>
                    </a:p>
                    <a:p>
                      <a:r>
                        <a:rPr lang="en-US" sz="1700" kern="1200" dirty="0">
                          <a:solidFill>
                            <a:schemeClr val="dk1"/>
                          </a:solidFill>
                          <a:effectLst/>
                          <a:latin typeface="+mn-lt"/>
                          <a:ea typeface="+mn-ea"/>
                          <a:cs typeface="+mn-cs"/>
                        </a:rPr>
                        <a:t>enables students to do their clearance much easier and faster.</a:t>
                      </a:r>
                      <a:endParaRPr lang="en-US" sz="1700" dirty="0"/>
                    </a:p>
                  </a:txBody>
                  <a:tcPr anchor="ctr"/>
                </a:tc>
                <a:tc>
                  <a:txBody>
                    <a:bodyPr/>
                    <a:lstStyle/>
                    <a:p>
                      <a:r>
                        <a:rPr lang="en-US" sz="1700" kern="1200" dirty="0">
                          <a:solidFill>
                            <a:schemeClr val="dk1"/>
                          </a:solidFill>
                          <a:effectLst/>
                          <a:latin typeface="+mn-lt"/>
                          <a:ea typeface="+mn-ea"/>
                          <a:cs typeface="+mn-cs"/>
                        </a:rPr>
                        <a:t>The whole data</a:t>
                      </a:r>
                      <a:endParaRPr lang="en-NG" sz="1700" kern="1200" dirty="0">
                        <a:solidFill>
                          <a:schemeClr val="dk1"/>
                        </a:solidFill>
                        <a:effectLst/>
                        <a:latin typeface="+mn-lt"/>
                        <a:ea typeface="+mn-ea"/>
                        <a:cs typeface="+mn-cs"/>
                      </a:endParaRPr>
                    </a:p>
                    <a:p>
                      <a:r>
                        <a:rPr lang="en-US" sz="1700" kern="1200" dirty="0">
                          <a:solidFill>
                            <a:schemeClr val="dk1"/>
                          </a:solidFill>
                          <a:effectLst/>
                          <a:latin typeface="+mn-lt"/>
                          <a:ea typeface="+mn-ea"/>
                          <a:cs typeface="+mn-cs"/>
                        </a:rPr>
                        <a:t>and the process is centralized with a web-based system</a:t>
                      </a:r>
                      <a:endParaRPr lang="en-NG" sz="1700" kern="1200" dirty="0">
                        <a:solidFill>
                          <a:schemeClr val="dk1"/>
                        </a:solidFill>
                        <a:effectLst/>
                        <a:latin typeface="+mn-lt"/>
                        <a:ea typeface="+mn-ea"/>
                        <a:cs typeface="+mn-cs"/>
                      </a:endParaRPr>
                    </a:p>
                  </a:txBody>
                  <a:tcPr anchor="ctr"/>
                </a:tc>
                <a:tc>
                  <a:txBody>
                    <a:bodyPr/>
                    <a:lstStyle/>
                    <a:p>
                      <a:pPr algn="l"/>
                      <a:r>
                        <a:rPr lang="en-US" sz="1700" kern="1200" dirty="0">
                          <a:solidFill>
                            <a:schemeClr val="dk1"/>
                          </a:solidFill>
                          <a:effectLst/>
                          <a:latin typeface="+mn-lt"/>
                          <a:ea typeface="+mn-ea"/>
                          <a:cs typeface="+mn-cs"/>
                        </a:rPr>
                        <a:t>Some areas of the system lack maintenance. </a:t>
                      </a:r>
                      <a:endParaRPr lang="en-NG" sz="170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322234691"/>
                  </a:ext>
                </a:extLst>
              </a:tr>
              <a:tr h="925540">
                <a:tc>
                  <a:txBody>
                    <a:bodyPr/>
                    <a:lstStyle/>
                    <a:p>
                      <a:r>
                        <a:rPr lang="en-US" sz="1700" kern="1200" dirty="0">
                          <a:solidFill>
                            <a:schemeClr val="dk1"/>
                          </a:solidFill>
                          <a:effectLst/>
                          <a:latin typeface="+mn-lt"/>
                          <a:ea typeface="+mn-ea"/>
                          <a:cs typeface="+mn-cs"/>
                        </a:rPr>
                        <a:t>An Improved e-Clearance Management System for Graduating Students in a University Environment.</a:t>
                      </a:r>
                      <a:endParaRPr lang="en-NG" sz="1700" kern="1200" dirty="0">
                        <a:solidFill>
                          <a:schemeClr val="dk1"/>
                        </a:solidFill>
                        <a:effectLst/>
                        <a:latin typeface="+mn-lt"/>
                        <a:ea typeface="+mn-ea"/>
                        <a:cs typeface="+mn-cs"/>
                      </a:endParaRPr>
                    </a:p>
                  </a:txBody>
                  <a:tcPr anchor="ctr"/>
                </a:tc>
                <a:tc>
                  <a:txBody>
                    <a:bodyPr/>
                    <a:lstStyle/>
                    <a:p>
                      <a:pPr algn="l"/>
                      <a:r>
                        <a:rPr lang="en-US" sz="1700" kern="1200" dirty="0">
                          <a:solidFill>
                            <a:schemeClr val="dk1"/>
                          </a:solidFill>
                          <a:effectLst/>
                          <a:latin typeface="+mn-lt"/>
                          <a:ea typeface="+mn-ea"/>
                          <a:cs typeface="+mn-cs"/>
                        </a:rPr>
                        <a:t>Grace et al. (2018). </a:t>
                      </a:r>
                      <a:endParaRPr lang="en-NG" sz="1700" kern="1200" dirty="0">
                        <a:solidFill>
                          <a:schemeClr val="dk1"/>
                        </a:solidFill>
                        <a:effectLst/>
                        <a:latin typeface="+mn-lt"/>
                        <a:ea typeface="+mn-ea"/>
                        <a:cs typeface="+mn-cs"/>
                      </a:endParaRPr>
                    </a:p>
                  </a:txBody>
                  <a:tcPr anchor="ctr"/>
                </a:tc>
                <a:tc>
                  <a:txBody>
                    <a:bodyPr/>
                    <a:lstStyle/>
                    <a:p>
                      <a:pPr algn="l"/>
                      <a:r>
                        <a:rPr lang="en-US" sz="1700" kern="1200" dirty="0">
                          <a:solidFill>
                            <a:schemeClr val="dk1"/>
                          </a:solidFill>
                          <a:effectLst/>
                          <a:latin typeface="+mn-lt"/>
                          <a:ea typeface="+mn-ea"/>
                          <a:cs typeface="+mn-cs"/>
                        </a:rPr>
                        <a:t>The e-clearance system is a web-based method that enables graduating students to complete their final year clearance electronically or online.</a:t>
                      </a:r>
                      <a:endParaRPr lang="en-US" sz="1700" dirty="0"/>
                    </a:p>
                  </a:txBody>
                  <a:tcPr anchor="ctr"/>
                </a:tc>
                <a:tc>
                  <a:txBody>
                    <a:bodyPr/>
                    <a:lstStyle/>
                    <a:p>
                      <a:r>
                        <a:rPr lang="en-US" sz="1700" kern="1200" dirty="0">
                          <a:solidFill>
                            <a:schemeClr val="dk1"/>
                          </a:solidFill>
                          <a:effectLst/>
                          <a:latin typeface="+mn-lt"/>
                          <a:ea typeface="+mn-ea"/>
                          <a:cs typeface="+mn-cs"/>
                        </a:rPr>
                        <a:t>The system will provide graduates with a smooth clearance experience.</a:t>
                      </a:r>
                      <a:endParaRPr lang="en-NG" sz="1700" kern="1200" dirty="0">
                        <a:solidFill>
                          <a:schemeClr val="dk1"/>
                        </a:solidFill>
                        <a:effectLst/>
                        <a:latin typeface="+mn-lt"/>
                        <a:ea typeface="+mn-ea"/>
                        <a:cs typeface="+mn-cs"/>
                      </a:endParaRPr>
                    </a:p>
                  </a:txBody>
                  <a:tcPr anchor="ctr"/>
                </a:tc>
                <a:tc>
                  <a:txBody>
                    <a:bodyPr/>
                    <a:lstStyle/>
                    <a:p>
                      <a:pPr algn="l"/>
                      <a:r>
                        <a:rPr lang="en-US" sz="1700" kern="1200" dirty="0">
                          <a:solidFill>
                            <a:schemeClr val="dk1"/>
                          </a:solidFill>
                          <a:effectLst/>
                          <a:latin typeface="+mn-lt"/>
                          <a:ea typeface="+mn-ea"/>
                          <a:cs typeface="+mn-cs"/>
                        </a:rPr>
                        <a:t>The system may lack scalability probably due to the influx of users. </a:t>
                      </a:r>
                      <a:endParaRPr lang="en-US" sz="1700" dirty="0"/>
                    </a:p>
                  </a:txBody>
                  <a:tcPr anchor="ctr"/>
                </a:tc>
                <a:extLst>
                  <a:ext uri="{0D108BD9-81ED-4DB2-BD59-A6C34878D82A}">
                    <a16:rowId xmlns:a16="http://schemas.microsoft.com/office/drawing/2014/main" val="3315783827"/>
                  </a:ext>
                </a:extLst>
              </a:tr>
              <a:tr h="925540">
                <a:tc>
                  <a:txBody>
                    <a:bodyPr/>
                    <a:lstStyle/>
                    <a:p>
                      <a:r>
                        <a:rPr lang="en-US" sz="1700" kern="1200" dirty="0">
                          <a:solidFill>
                            <a:schemeClr val="dk1"/>
                          </a:solidFill>
                          <a:effectLst/>
                          <a:latin typeface="+mn-lt"/>
                          <a:ea typeface="+mn-ea"/>
                          <a:cs typeface="+mn-cs"/>
                        </a:rPr>
                        <a:t>Online clearance management system.</a:t>
                      </a:r>
                      <a:endParaRPr lang="en-NG" sz="1700" kern="1200" dirty="0">
                        <a:solidFill>
                          <a:schemeClr val="dk1"/>
                        </a:solidFill>
                        <a:effectLst/>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dirty="0">
                          <a:solidFill>
                            <a:schemeClr val="dk1"/>
                          </a:solidFill>
                          <a:effectLst/>
                          <a:latin typeface="+mn-lt"/>
                          <a:ea typeface="+mn-ea"/>
                          <a:cs typeface="+mn-cs"/>
                        </a:rPr>
                        <a:t>Mohammed (2021). </a:t>
                      </a:r>
                      <a:endParaRPr lang="en-NG" sz="1700" kern="1200" dirty="0">
                        <a:solidFill>
                          <a:schemeClr val="dk1"/>
                        </a:solidFill>
                        <a:effectLst/>
                        <a:latin typeface="+mn-lt"/>
                        <a:ea typeface="+mn-ea"/>
                        <a:cs typeface="+mn-cs"/>
                      </a:endParaRPr>
                    </a:p>
                  </a:txBody>
                  <a:tcPr anchor="ctr"/>
                </a:tc>
                <a:tc>
                  <a:txBody>
                    <a:bodyPr/>
                    <a:lstStyle/>
                    <a:p>
                      <a:pPr algn="l"/>
                      <a:r>
                        <a:rPr lang="en-US" sz="1700" kern="1200" dirty="0">
                          <a:solidFill>
                            <a:schemeClr val="dk1"/>
                          </a:solidFill>
                          <a:effectLst/>
                          <a:latin typeface="+mn-lt"/>
                          <a:ea typeface="+mn-ea"/>
                          <a:cs typeface="+mn-cs"/>
                        </a:rPr>
                        <a:t>The system will replace the manual method of clearance during withdrawal,  summer vacation, and graduating time for students.</a:t>
                      </a:r>
                      <a:endParaRPr lang="en-US" sz="1700" dirty="0"/>
                    </a:p>
                  </a:txBody>
                  <a:tcPr anchor="ctr"/>
                </a:tc>
                <a:tc>
                  <a:txBody>
                    <a:bodyPr/>
                    <a:lstStyle/>
                    <a:p>
                      <a:r>
                        <a:rPr lang="en-US" sz="1700" kern="1200" dirty="0">
                          <a:solidFill>
                            <a:schemeClr val="dk1"/>
                          </a:solidFill>
                          <a:effectLst/>
                          <a:latin typeface="+mn-lt"/>
                          <a:ea typeface="+mn-ea"/>
                          <a:cs typeface="+mn-cs"/>
                        </a:rPr>
                        <a:t>The system eliminates all sorts of time delays and tension while also allowing you to comprehend the procedure.</a:t>
                      </a:r>
                      <a:endParaRPr lang="en-NG" sz="1700" kern="1200" dirty="0">
                        <a:solidFill>
                          <a:schemeClr val="dk1"/>
                        </a:solidFill>
                        <a:effectLst/>
                        <a:latin typeface="+mn-lt"/>
                        <a:ea typeface="+mn-ea"/>
                        <a:cs typeface="+mn-cs"/>
                      </a:endParaRPr>
                    </a:p>
                  </a:txBody>
                  <a:tcPr anchor="ctr"/>
                </a:tc>
                <a:tc>
                  <a:txBody>
                    <a:bodyPr/>
                    <a:lstStyle/>
                    <a:p>
                      <a:r>
                        <a:rPr lang="en-US" sz="1700" kern="1200" dirty="0">
                          <a:solidFill>
                            <a:schemeClr val="dk1"/>
                          </a:solidFill>
                          <a:effectLst/>
                          <a:latin typeface="+mn-lt"/>
                          <a:ea typeface="+mn-ea"/>
                          <a:cs typeface="+mn-cs"/>
                        </a:rPr>
                        <a:t>Poor user interface.</a:t>
                      </a:r>
                      <a:endParaRPr lang="en-NG" sz="170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81392210"/>
                  </a:ext>
                </a:extLst>
              </a:tr>
            </a:tbl>
          </a:graphicData>
        </a:graphic>
      </p:graphicFrame>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7</a:t>
            </a:fld>
            <a:endParaRPr lang="en-US" altLang="zh-CN" dirty="0"/>
          </a:p>
        </p:txBody>
      </p:sp>
    </p:spTree>
    <p:extLst>
      <p:ext uri="{BB962C8B-B14F-4D97-AF65-F5344CB8AC3E}">
        <p14:creationId xmlns:p14="http://schemas.microsoft.com/office/powerpoint/2010/main" val="1246021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605118" y="107703"/>
            <a:ext cx="8883756" cy="453521"/>
          </a:xfrm>
        </p:spPr>
        <p:txBody>
          <a:bodyPr/>
          <a:lstStyle/>
          <a:p>
            <a:r>
              <a:rPr lang="en-US" sz="3200" dirty="0"/>
              <a:t>Summary of literature review</a:t>
            </a:r>
          </a:p>
        </p:txBody>
      </p:sp>
      <p:graphicFrame>
        <p:nvGraphicFramePr>
          <p:cNvPr id="8" name="Table 8">
            <a:extLst>
              <a:ext uri="{FF2B5EF4-FFF2-40B4-BE49-F238E27FC236}">
                <a16:creationId xmlns:a16="http://schemas.microsoft.com/office/drawing/2014/main" id="{7E5E2BDF-8ED2-40CB-B07C-B015E1420EA8}"/>
              </a:ext>
            </a:extLst>
          </p:cNvPr>
          <p:cNvGraphicFramePr>
            <a:graphicFrameLocks noGrp="1"/>
          </p:cNvGraphicFramePr>
          <p:nvPr>
            <p:ph type="tbl" sz="quarter" idx="27"/>
            <p:extLst>
              <p:ext uri="{D42A27DB-BD31-4B8C-83A1-F6EECF244321}">
                <p14:modId xmlns:p14="http://schemas.microsoft.com/office/powerpoint/2010/main" val="993167162"/>
              </p:ext>
            </p:extLst>
          </p:nvPr>
        </p:nvGraphicFramePr>
        <p:xfrm>
          <a:off x="168164" y="830875"/>
          <a:ext cx="11855671" cy="5534386"/>
        </p:xfrm>
        <a:graphic>
          <a:graphicData uri="http://schemas.openxmlformats.org/drawingml/2006/table">
            <a:tbl>
              <a:tblPr firstRow="1" bandRow="1">
                <a:tableStyleId>{C4B1156A-380E-4F78-BDF5-A606A8083BF9}</a:tableStyleId>
              </a:tblPr>
              <a:tblGrid>
                <a:gridCol w="1775011">
                  <a:extLst>
                    <a:ext uri="{9D8B030D-6E8A-4147-A177-3AD203B41FA5}">
                      <a16:colId xmlns:a16="http://schemas.microsoft.com/office/drawing/2014/main" val="1457000769"/>
                    </a:ext>
                  </a:extLst>
                </a:gridCol>
                <a:gridCol w="1646523">
                  <a:extLst>
                    <a:ext uri="{9D8B030D-6E8A-4147-A177-3AD203B41FA5}">
                      <a16:colId xmlns:a16="http://schemas.microsoft.com/office/drawing/2014/main" val="1939741220"/>
                    </a:ext>
                  </a:extLst>
                </a:gridCol>
                <a:gridCol w="2430379">
                  <a:extLst>
                    <a:ext uri="{9D8B030D-6E8A-4147-A177-3AD203B41FA5}">
                      <a16:colId xmlns:a16="http://schemas.microsoft.com/office/drawing/2014/main" val="1728182267"/>
                    </a:ext>
                  </a:extLst>
                </a:gridCol>
                <a:gridCol w="2863516">
                  <a:extLst>
                    <a:ext uri="{9D8B030D-6E8A-4147-A177-3AD203B41FA5}">
                      <a16:colId xmlns:a16="http://schemas.microsoft.com/office/drawing/2014/main" val="3091143212"/>
                    </a:ext>
                  </a:extLst>
                </a:gridCol>
                <a:gridCol w="3140242">
                  <a:extLst>
                    <a:ext uri="{9D8B030D-6E8A-4147-A177-3AD203B41FA5}">
                      <a16:colId xmlns:a16="http://schemas.microsoft.com/office/drawing/2014/main" val="440248734"/>
                    </a:ext>
                  </a:extLst>
                </a:gridCol>
              </a:tblGrid>
              <a:tr h="413746">
                <a:tc>
                  <a:txBody>
                    <a:bodyPr/>
                    <a:lstStyle/>
                    <a:p>
                      <a:pPr algn="ctr"/>
                      <a:r>
                        <a:rPr lang="en-US" sz="1800" b="0" kern="1200">
                          <a:solidFill>
                            <a:schemeClr val="accent6"/>
                          </a:solidFill>
                        </a:rPr>
                        <a:t>Title</a:t>
                      </a:r>
                      <a:endParaRPr lang="en-US" sz="1800" b="0" kern="1200" dirty="0">
                        <a:solidFill>
                          <a:schemeClr val="accent6"/>
                        </a:solidFill>
                        <a:latin typeface="+mn-lt"/>
                        <a:ea typeface="+mn-ea"/>
                        <a:cs typeface="+mn-cs"/>
                      </a:endParaRPr>
                    </a:p>
                  </a:txBody>
                  <a:tcPr anchor="ctr"/>
                </a:tc>
                <a:tc>
                  <a:txBody>
                    <a:bodyPr/>
                    <a:lstStyle/>
                    <a:p>
                      <a:pPr algn="ctr"/>
                      <a:r>
                        <a:rPr lang="en-US" b="0" dirty="0">
                          <a:solidFill>
                            <a:schemeClr val="accent6"/>
                          </a:solidFill>
                        </a:rPr>
                        <a:t>Author &amp; Year</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dirty="0">
                          <a:solidFill>
                            <a:schemeClr val="accent6"/>
                          </a:solidFill>
                        </a:rPr>
                        <a:t>Description</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a:solidFill>
                            <a:schemeClr val="accent6"/>
                          </a:solidFill>
                        </a:rPr>
                        <a:t>Merit</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a:solidFill>
                            <a:schemeClr val="accent6"/>
                          </a:solidFill>
                        </a:rPr>
                        <a:t>Demerits</a:t>
                      </a:r>
                      <a:endParaRPr lang="en-US" b="0" i="0" dirty="0">
                        <a:solidFill>
                          <a:schemeClr val="accent6"/>
                        </a:solidFill>
                        <a:latin typeface="+mn-lt"/>
                        <a:cs typeface="Posterama" panose="020B0504020200020000" pitchFamily="34" charset="0"/>
                      </a:endParaRPr>
                    </a:p>
                  </a:txBody>
                  <a:tcPr anchor="ctr"/>
                </a:tc>
                <a:extLst>
                  <a:ext uri="{0D108BD9-81ED-4DB2-BD59-A6C34878D82A}">
                    <a16:rowId xmlns:a16="http://schemas.microsoft.com/office/drawing/2014/main" val="704343578"/>
                  </a:ext>
                </a:extLst>
              </a:tr>
              <a:tr h="2229214">
                <a:tc>
                  <a:txBody>
                    <a:bodyPr/>
                    <a:lstStyle/>
                    <a:p>
                      <a:r>
                        <a:rPr lang="en-US" sz="1800" kern="1200" dirty="0">
                          <a:solidFill>
                            <a:schemeClr val="dk1"/>
                          </a:solidFill>
                          <a:effectLst/>
                          <a:latin typeface="+mn-lt"/>
                          <a:ea typeface="+mn-ea"/>
                          <a:cs typeface="+mn-cs"/>
                        </a:rPr>
                        <a:t>Development of an Online Clearance System for an Educational Institution.</a:t>
                      </a:r>
                      <a:endParaRPr lang="en-NG" sz="1800" kern="1200" dirty="0">
                        <a:solidFill>
                          <a:schemeClr val="dk1"/>
                        </a:solidFill>
                        <a:effectLst/>
                        <a:latin typeface="+mn-lt"/>
                        <a:ea typeface="+mn-ea"/>
                        <a:cs typeface="+mn-cs"/>
                      </a:endParaRPr>
                    </a:p>
                  </a:txBody>
                  <a:tcPr anchor="ctr"/>
                </a:tc>
                <a:tc>
                  <a:txBody>
                    <a:bodyPr/>
                    <a:lstStyle/>
                    <a:p>
                      <a:r>
                        <a:rPr lang="en-US" sz="1800" kern="1200" dirty="0">
                          <a:solidFill>
                            <a:schemeClr val="dk1"/>
                          </a:solidFill>
                          <a:effectLst/>
                          <a:latin typeface="+mn-lt"/>
                          <a:ea typeface="+mn-ea"/>
                          <a:cs typeface="+mn-cs"/>
                        </a:rPr>
                        <a:t>Jonathan et al. (2019). </a:t>
                      </a:r>
                      <a:endParaRPr lang="en-NG" sz="1800" kern="1200" dirty="0">
                        <a:solidFill>
                          <a:schemeClr val="dk1"/>
                        </a:solidFill>
                        <a:effectLst/>
                        <a:latin typeface="+mn-lt"/>
                        <a:ea typeface="+mn-ea"/>
                        <a:cs typeface="+mn-cs"/>
                      </a:endParaRPr>
                    </a:p>
                  </a:txBody>
                  <a:tcPr anchor="ctr"/>
                </a:tc>
                <a:tc>
                  <a:txBody>
                    <a:bodyPr/>
                    <a:lstStyle/>
                    <a:p>
                      <a:pPr algn="l"/>
                      <a:r>
                        <a:rPr lang="en-US" sz="1800" kern="1200" dirty="0">
                          <a:solidFill>
                            <a:schemeClr val="dk1"/>
                          </a:solidFill>
                          <a:effectLst/>
                          <a:latin typeface="+mn-lt"/>
                          <a:ea typeface="+mn-ea"/>
                          <a:cs typeface="+mn-cs"/>
                        </a:rPr>
                        <a:t>The project uses a case study method to develop a functioning prototype of a comprehensive manual system for a prominent institution of learning in Southwest Nigeria.</a:t>
                      </a:r>
                      <a:endParaRPr lang="en-US" dirty="0"/>
                    </a:p>
                  </a:txBody>
                  <a:tcPr anchor="ctr"/>
                </a:tc>
                <a:tc>
                  <a:txBody>
                    <a:bodyPr/>
                    <a:lstStyle/>
                    <a:p>
                      <a:r>
                        <a:rPr lang="en-US" sz="1800" kern="1200" dirty="0">
                          <a:solidFill>
                            <a:schemeClr val="dk1"/>
                          </a:solidFill>
                          <a:effectLst/>
                          <a:latin typeface="+mn-lt"/>
                          <a:ea typeface="+mn-ea"/>
                          <a:cs typeface="+mn-cs"/>
                        </a:rPr>
                        <a:t>The new approach will minimize the amount of time and effort spent on student clearance, as well as the expense incurred by the institution on paper.</a:t>
                      </a:r>
                      <a:endParaRPr lang="en-NG" sz="1800" kern="1200" dirty="0">
                        <a:solidFill>
                          <a:schemeClr val="dk1"/>
                        </a:solidFill>
                        <a:effectLst/>
                        <a:latin typeface="+mn-lt"/>
                        <a:ea typeface="+mn-ea"/>
                        <a:cs typeface="+mn-cs"/>
                      </a:endParaRPr>
                    </a:p>
                  </a:txBody>
                  <a:tcPr anchor="ctr"/>
                </a:tc>
                <a:tc>
                  <a:txBody>
                    <a:bodyPr/>
                    <a:lstStyle/>
                    <a:p>
                      <a:pPr algn="l"/>
                      <a:r>
                        <a:rPr lang="en-US" sz="1800" kern="1200" dirty="0">
                          <a:solidFill>
                            <a:schemeClr val="dk1"/>
                          </a:solidFill>
                          <a:effectLst/>
                          <a:latin typeface="+mn-lt"/>
                          <a:ea typeface="+mn-ea"/>
                          <a:cs typeface="+mn-cs"/>
                        </a:rPr>
                        <a:t>The system is strictly a web-based application.</a:t>
                      </a:r>
                      <a:endParaRPr lang="en-NG" sz="180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452131510"/>
                  </a:ext>
                </a:extLst>
              </a:tr>
              <a:tr h="2229214">
                <a:tc>
                  <a:txBody>
                    <a:bodyPr/>
                    <a:lstStyle/>
                    <a:p>
                      <a:r>
                        <a:rPr lang="en-US" sz="1800" kern="1200" dirty="0">
                          <a:solidFill>
                            <a:schemeClr val="dk1"/>
                          </a:solidFill>
                          <a:effectLst/>
                          <a:latin typeface="+mn-lt"/>
                          <a:ea typeface="+mn-ea"/>
                          <a:cs typeface="+mn-cs"/>
                        </a:rPr>
                        <a:t>A Web-Based Database-Driven Students' Clearance System.</a:t>
                      </a:r>
                      <a:endParaRPr lang="en-NG" sz="1800" kern="1200" dirty="0">
                        <a:solidFill>
                          <a:schemeClr val="dk1"/>
                        </a:solidFill>
                        <a:effectLst/>
                        <a:latin typeface="+mn-lt"/>
                        <a:ea typeface="+mn-ea"/>
                        <a:cs typeface="+mn-cs"/>
                      </a:endParaRPr>
                    </a:p>
                  </a:txBody>
                  <a:tcPr anchor="ctr"/>
                </a:tc>
                <a:tc>
                  <a:txBody>
                    <a:bodyPr/>
                    <a:lstStyle/>
                    <a:p>
                      <a:r>
                        <a:rPr lang="en-US" sz="1800" kern="1200" dirty="0" err="1">
                          <a:solidFill>
                            <a:schemeClr val="dk1"/>
                          </a:solidFill>
                          <a:effectLst/>
                          <a:latin typeface="+mn-lt"/>
                          <a:ea typeface="+mn-ea"/>
                          <a:cs typeface="+mn-cs"/>
                        </a:rPr>
                        <a:t>Agbo-Ajala</a:t>
                      </a:r>
                      <a:r>
                        <a:rPr lang="en-US" sz="1800" kern="1200" dirty="0">
                          <a:solidFill>
                            <a:schemeClr val="dk1"/>
                          </a:solidFill>
                          <a:effectLst/>
                          <a:latin typeface="+mn-lt"/>
                          <a:ea typeface="+mn-ea"/>
                          <a:cs typeface="+mn-cs"/>
                        </a:rPr>
                        <a:t> and </a:t>
                      </a:r>
                      <a:r>
                        <a:rPr lang="en-US" sz="1800" kern="1200" dirty="0" err="1">
                          <a:solidFill>
                            <a:schemeClr val="dk1"/>
                          </a:solidFill>
                          <a:effectLst/>
                          <a:latin typeface="+mn-lt"/>
                          <a:ea typeface="+mn-ea"/>
                          <a:cs typeface="+mn-cs"/>
                        </a:rPr>
                        <a:t>Makinde</a:t>
                      </a:r>
                      <a:r>
                        <a:rPr lang="en-US" sz="1800" kern="1200" dirty="0">
                          <a:solidFill>
                            <a:schemeClr val="dk1"/>
                          </a:solidFill>
                          <a:effectLst/>
                          <a:latin typeface="+mn-lt"/>
                          <a:ea typeface="+mn-ea"/>
                          <a:cs typeface="+mn-cs"/>
                        </a:rPr>
                        <a:t>. (2017). </a:t>
                      </a:r>
                      <a:endParaRPr lang="en-NG" sz="1800" kern="1200" dirty="0">
                        <a:solidFill>
                          <a:schemeClr val="dk1"/>
                        </a:solidFill>
                        <a:effectLst/>
                        <a:latin typeface="+mn-lt"/>
                        <a:ea typeface="+mn-ea"/>
                        <a:cs typeface="+mn-cs"/>
                      </a:endParaRPr>
                    </a:p>
                  </a:txBody>
                  <a:tcPr anchor="ctr"/>
                </a:tc>
                <a:tc>
                  <a:txBody>
                    <a:bodyPr/>
                    <a:lstStyle/>
                    <a:p>
                      <a:pPr algn="l"/>
                      <a:r>
                        <a:rPr lang="en-US" sz="1800" kern="1200" dirty="0">
                          <a:solidFill>
                            <a:schemeClr val="dk1"/>
                          </a:solidFill>
                          <a:effectLst/>
                          <a:latin typeface="+mn-lt"/>
                          <a:ea typeface="+mn-ea"/>
                          <a:cs typeface="+mn-cs"/>
                        </a:rPr>
                        <a:t>The project's goal is to design and build an online student-clearing system utilizing PHP and MySQL that will reduce human delays and provide a central repository for students to be cleared.</a:t>
                      </a:r>
                      <a:endParaRPr lang="en-US" dirty="0"/>
                    </a:p>
                  </a:txBody>
                  <a:tcPr anchor="ctr"/>
                </a:tc>
                <a:tc>
                  <a:txBody>
                    <a:bodyPr/>
                    <a:lstStyle/>
                    <a:p>
                      <a:r>
                        <a:rPr lang="en-US" sz="1800" kern="1200" dirty="0">
                          <a:solidFill>
                            <a:schemeClr val="dk1"/>
                          </a:solidFill>
                          <a:effectLst/>
                          <a:latin typeface="+mn-lt"/>
                          <a:ea typeface="+mn-ea"/>
                          <a:cs typeface="+mn-cs"/>
                        </a:rPr>
                        <a:t>The system creates a central repository for students that need to be cleared.</a:t>
                      </a:r>
                      <a:endParaRPr lang="en-NG" sz="1800" kern="1200" dirty="0">
                        <a:solidFill>
                          <a:schemeClr val="dk1"/>
                        </a:solidFill>
                        <a:effectLst/>
                        <a:latin typeface="+mn-lt"/>
                        <a:ea typeface="+mn-ea"/>
                        <a:cs typeface="+mn-cs"/>
                      </a:endParaRPr>
                    </a:p>
                  </a:txBody>
                  <a:tcPr anchor="ctr"/>
                </a:tc>
                <a:tc>
                  <a:txBody>
                    <a:bodyPr/>
                    <a:lstStyle/>
                    <a:p>
                      <a:pPr algn="l"/>
                      <a:r>
                        <a:rPr lang="en-US" sz="1800" kern="1200" dirty="0">
                          <a:solidFill>
                            <a:schemeClr val="dk1"/>
                          </a:solidFill>
                          <a:effectLst/>
                          <a:latin typeface="+mn-lt"/>
                          <a:ea typeface="+mn-ea"/>
                          <a:cs typeface="+mn-cs"/>
                        </a:rPr>
                        <a:t>The usability of the system is poor.</a:t>
                      </a:r>
                      <a:endParaRPr lang="en-US" dirty="0"/>
                    </a:p>
                  </a:txBody>
                  <a:tcPr anchor="ctr"/>
                </a:tc>
                <a:extLst>
                  <a:ext uri="{0D108BD9-81ED-4DB2-BD59-A6C34878D82A}">
                    <a16:rowId xmlns:a16="http://schemas.microsoft.com/office/drawing/2014/main" val="322234691"/>
                  </a:ext>
                </a:extLst>
              </a:tr>
            </a:tbl>
          </a:graphicData>
        </a:graphic>
      </p:graphicFrame>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8</a:t>
            </a:fld>
            <a:endParaRPr lang="en-US" altLang="zh-CN" dirty="0"/>
          </a:p>
        </p:txBody>
      </p:sp>
    </p:spTree>
    <p:extLst>
      <p:ext uri="{BB962C8B-B14F-4D97-AF65-F5344CB8AC3E}">
        <p14:creationId xmlns:p14="http://schemas.microsoft.com/office/powerpoint/2010/main" val="2618516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3904536" y="970562"/>
            <a:ext cx="6599429" cy="1325563"/>
          </a:xfrm>
        </p:spPr>
        <p:txBody>
          <a:bodyPr/>
          <a:lstStyle/>
          <a:p>
            <a:r>
              <a:rPr lang="en-US" dirty="0"/>
              <a:t>Research methodology</a:t>
            </a:r>
          </a:p>
        </p:txBody>
      </p:sp>
      <p:sp>
        <p:nvSpPr>
          <p:cNvPr id="37" name="Text Placeholder 36">
            <a:extLst>
              <a:ext uri="{FF2B5EF4-FFF2-40B4-BE49-F238E27FC236}">
                <a16:creationId xmlns:a16="http://schemas.microsoft.com/office/drawing/2014/main" id="{16D3C8BC-FB28-3127-D29E-D4195120A3CA}"/>
              </a:ext>
            </a:extLst>
          </p:cNvPr>
          <p:cNvSpPr>
            <a:spLocks noGrp="1"/>
          </p:cNvSpPr>
          <p:nvPr>
            <p:ph type="body" sz="quarter" idx="27"/>
          </p:nvPr>
        </p:nvSpPr>
        <p:spPr>
          <a:xfrm>
            <a:off x="3805519" y="2277403"/>
            <a:ext cx="3398732" cy="587964"/>
          </a:xfrm>
        </p:spPr>
        <p:txBody>
          <a:bodyPr/>
          <a:lstStyle/>
          <a:p>
            <a:r>
              <a:rPr lang="en-US" dirty="0"/>
              <a:t>Choice of programming language</a:t>
            </a:r>
          </a:p>
        </p:txBody>
      </p:sp>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8"/>
          </p:nvPr>
        </p:nvSpPr>
        <p:spPr>
          <a:xfrm>
            <a:off x="3805519" y="3017839"/>
            <a:ext cx="3398732" cy="3200081"/>
          </a:xfrm>
        </p:spPr>
        <p:txBody>
          <a:bodyPr/>
          <a:lstStyle/>
          <a:p>
            <a:pPr algn="just"/>
            <a:r>
              <a:rPr lang="en-US" sz="1800" dirty="0"/>
              <a:t>This research work will be a web-based application and will be implemented on a relational database system (SQLite). HTML (hypertext markup language), CSS (cascading style sheet), and JavaScript will be employed in the front end while Django(python) will be employed for the backend programming. The above are the modern languages used in implementing this system</a:t>
            </a:r>
          </a:p>
        </p:txBody>
      </p:sp>
      <p:sp>
        <p:nvSpPr>
          <p:cNvPr id="35" name="Text Placeholder 34">
            <a:extLst>
              <a:ext uri="{FF2B5EF4-FFF2-40B4-BE49-F238E27FC236}">
                <a16:creationId xmlns:a16="http://schemas.microsoft.com/office/drawing/2014/main" id="{2C8E94EA-2767-D144-C1BB-32AA2C99723B}"/>
              </a:ext>
            </a:extLst>
          </p:cNvPr>
          <p:cNvSpPr>
            <a:spLocks noGrp="1"/>
          </p:cNvSpPr>
          <p:nvPr>
            <p:ph type="body" sz="quarter" idx="52"/>
          </p:nvPr>
        </p:nvSpPr>
        <p:spPr>
          <a:xfrm>
            <a:off x="7811506" y="2277403"/>
            <a:ext cx="3012438" cy="587964"/>
          </a:xfrm>
        </p:spPr>
        <p:txBody>
          <a:bodyPr/>
          <a:lstStyle/>
          <a:p>
            <a:r>
              <a:rPr lang="en-US" dirty="0"/>
              <a:t>Method of data collection</a:t>
            </a:r>
          </a:p>
        </p:txBody>
      </p:sp>
      <p:sp>
        <p:nvSpPr>
          <p:cNvPr id="44" name="Text Placeholder 43">
            <a:extLst>
              <a:ext uri="{FF2B5EF4-FFF2-40B4-BE49-F238E27FC236}">
                <a16:creationId xmlns:a16="http://schemas.microsoft.com/office/drawing/2014/main" id="{78466807-A2DA-EC5D-ACDE-B83D6F7169EA}"/>
              </a:ext>
            </a:extLst>
          </p:cNvPr>
          <p:cNvSpPr>
            <a:spLocks noGrp="1"/>
          </p:cNvSpPr>
          <p:nvPr>
            <p:ph type="body" sz="quarter" idx="53"/>
          </p:nvPr>
        </p:nvSpPr>
        <p:spPr>
          <a:xfrm>
            <a:off x="7811506" y="3017839"/>
            <a:ext cx="4380494" cy="2992996"/>
          </a:xfrm>
        </p:spPr>
        <p:txBody>
          <a:bodyPr/>
          <a:lstStyle/>
          <a:p>
            <a:r>
              <a:rPr lang="en-US" sz="1800" dirty="0"/>
              <a:t>Before developing any system, collecting data and facts about the existing system is critical to understand what is going on. This research was carried out using three methods.</a:t>
            </a:r>
          </a:p>
          <a:p>
            <a:endParaRPr lang="en-NG" sz="1800" dirty="0"/>
          </a:p>
          <a:p>
            <a:pPr marL="400050" indent="-400050">
              <a:buFont typeface="+mj-lt"/>
              <a:buAutoNum type="romanLcPeriod"/>
            </a:pPr>
            <a:r>
              <a:rPr lang="en-US" sz="1800" dirty="0"/>
              <a:t>Observation of the Work Environment</a:t>
            </a:r>
          </a:p>
          <a:p>
            <a:pPr marL="400050" indent="-400050">
              <a:buFont typeface="+mj-lt"/>
              <a:buAutoNum type="romanLcPeriod"/>
            </a:pPr>
            <a:r>
              <a:rPr lang="en-US" sz="1800" dirty="0"/>
              <a:t>Interview</a:t>
            </a:r>
            <a:endParaRPr lang="en-NG" sz="1800" dirty="0"/>
          </a:p>
          <a:p>
            <a:pPr marL="400050" indent="-400050">
              <a:buFont typeface="+mj-lt"/>
              <a:buAutoNum type="romanLcPeriod"/>
            </a:pPr>
            <a:r>
              <a:rPr lang="en-US" sz="1800" dirty="0"/>
              <a:t>Documentation</a:t>
            </a:r>
            <a:endParaRPr lang="en-NG" sz="1800" dirty="0"/>
          </a:p>
        </p:txBody>
      </p:sp>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smtClean="0"/>
              <a:pPr/>
              <a:t>9</a:t>
            </a:fld>
            <a:endParaRPr lang="en-US" altLang="zh-CN" dirty="0"/>
          </a:p>
        </p:txBody>
      </p:sp>
      <p:pic>
        <p:nvPicPr>
          <p:cNvPr id="6" name="Picture Placeholder 5">
            <a:extLst>
              <a:ext uri="{FF2B5EF4-FFF2-40B4-BE49-F238E27FC236}">
                <a16:creationId xmlns:a16="http://schemas.microsoft.com/office/drawing/2014/main" id="{88E684B4-6C1A-490C-928F-92683702F3A6}"/>
              </a:ext>
            </a:extLst>
          </p:cNvPr>
          <p:cNvPicPr>
            <a:picLocks noGrp="1" noChangeAspect="1"/>
          </p:cNvPicPr>
          <p:nvPr>
            <p:ph type="pic" sz="quarter" idx="51"/>
          </p:nvPr>
        </p:nvPicPr>
        <p:blipFill>
          <a:blip r:embed="rId2"/>
          <a:srcRect l="26787" r="26787"/>
          <a:stretch>
            <a:fillRect/>
          </a:stretch>
        </p:blipFill>
        <p:spPr/>
      </p:pic>
    </p:spTree>
    <p:extLst>
      <p:ext uri="{BB962C8B-B14F-4D97-AF65-F5344CB8AC3E}">
        <p14:creationId xmlns:p14="http://schemas.microsoft.com/office/powerpoint/2010/main" val="4182148033"/>
      </p:ext>
    </p:extLst>
  </p:cSld>
  <p:clrMapOvr>
    <a:masterClrMapping/>
  </p:clrMapOvr>
</p:sld>
</file>

<file path=ppt/theme/theme1.xml><?xml version="1.0" encoding="utf-8"?>
<a:theme xmlns:a="http://schemas.openxmlformats.org/drawingml/2006/main" name="Office 主题​​">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76A4D1D3-B327-4D60-927D-26045FF4AF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F156100-9533-4411-B0C0-FA18F914F7B6}">
  <ds:schemaRefs>
    <ds:schemaRef ds:uri="http://schemas.microsoft.com/sharepoint/v3/contenttype/forms"/>
  </ds:schemaRefs>
</ds:datastoreItem>
</file>

<file path=customXml/itemProps3.xml><?xml version="1.0" encoding="utf-8"?>
<ds:datastoreItem xmlns:ds="http://schemas.openxmlformats.org/officeDocument/2006/customXml" ds:itemID="{B2C81503-9DEF-42F3-A99B-D5E0223E195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808</TotalTime>
  <Words>1161</Words>
  <Application>Microsoft Office PowerPoint</Application>
  <PresentationFormat>Widescreen</PresentationFormat>
  <Paragraphs>122</Paragraphs>
  <Slides>16</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等线</vt:lpstr>
      <vt:lpstr>Abadi</vt:lpstr>
      <vt:lpstr>Arial</vt:lpstr>
      <vt:lpstr>Calibri</vt:lpstr>
      <vt:lpstr>Posterama Text Black</vt:lpstr>
      <vt:lpstr>Posterama Text SemiBold</vt:lpstr>
      <vt:lpstr>Times New Roman</vt:lpstr>
      <vt:lpstr>Office 主题​​</vt:lpstr>
      <vt:lpstr>ONLINE CLEARANCE SYSTEM FOR GRADUATING STUDENT</vt:lpstr>
      <vt:lpstr>Table of Content</vt:lpstr>
      <vt:lpstr>Background of Study</vt:lpstr>
      <vt:lpstr>Statement of the problem</vt:lpstr>
      <vt:lpstr>Aim and Objectives of the Study</vt:lpstr>
      <vt:lpstr>Significance of Study</vt:lpstr>
      <vt:lpstr>Summary of literature review</vt:lpstr>
      <vt:lpstr>Summary of literature review</vt:lpstr>
      <vt:lpstr>Research methodology</vt:lpstr>
      <vt:lpstr>PowerPoint Presentation</vt:lpstr>
      <vt:lpstr>PowerPoint Presentation</vt:lpstr>
      <vt:lpstr>PowerPoint Presentation</vt:lpstr>
      <vt:lpstr>Proposed Interface Design</vt:lpstr>
      <vt:lpstr>Proposed Interface Design</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Telegram Bot That Provides Students With Academic-Related Information In Computer Science Department</dc:title>
  <dc:creator>Richard Emmanuel</dc:creator>
  <cp:lastModifiedBy>Richard Emmanuel</cp:lastModifiedBy>
  <cp:revision>73</cp:revision>
  <dcterms:created xsi:type="dcterms:W3CDTF">2023-02-01T10:05:33Z</dcterms:created>
  <dcterms:modified xsi:type="dcterms:W3CDTF">2023-02-09T02:51:59Z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